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  <p:sldMasterId id="2147483693" r:id="rId2"/>
    <p:sldMasterId id="2147483696" r:id="rId3"/>
  </p:sldMasterIdLst>
  <p:notesMasterIdLst>
    <p:notesMasterId r:id="rId68"/>
  </p:notesMasterIdLst>
  <p:sldIdLst>
    <p:sldId id="256" r:id="rId4"/>
    <p:sldId id="257" r:id="rId5"/>
    <p:sldId id="258" r:id="rId6"/>
    <p:sldId id="826" r:id="rId7"/>
    <p:sldId id="840" r:id="rId8"/>
    <p:sldId id="833" r:id="rId9"/>
    <p:sldId id="789" r:id="rId10"/>
    <p:sldId id="841" r:id="rId11"/>
    <p:sldId id="842" r:id="rId12"/>
    <p:sldId id="843" r:id="rId13"/>
    <p:sldId id="827" r:id="rId14"/>
    <p:sldId id="649" r:id="rId15"/>
    <p:sldId id="853" r:id="rId16"/>
    <p:sldId id="855" r:id="rId17"/>
    <p:sldId id="856" r:id="rId18"/>
    <p:sldId id="338" r:id="rId19"/>
    <p:sldId id="337" r:id="rId20"/>
    <p:sldId id="653" r:id="rId21"/>
    <p:sldId id="262" r:id="rId22"/>
    <p:sldId id="260" r:id="rId23"/>
    <p:sldId id="261" r:id="rId24"/>
    <p:sldId id="825" r:id="rId25"/>
    <p:sldId id="804" r:id="rId26"/>
    <p:sldId id="845" r:id="rId27"/>
    <p:sldId id="852" r:id="rId28"/>
    <p:sldId id="849" r:id="rId29"/>
    <p:sldId id="850" r:id="rId30"/>
    <p:sldId id="859" r:id="rId31"/>
    <p:sldId id="860" r:id="rId32"/>
    <p:sldId id="851" r:id="rId33"/>
    <p:sldId id="861" r:id="rId34"/>
    <p:sldId id="865" r:id="rId35"/>
    <p:sldId id="862" r:id="rId36"/>
    <p:sldId id="864" r:id="rId37"/>
    <p:sldId id="866" r:id="rId38"/>
    <p:sldId id="867" r:id="rId39"/>
    <p:sldId id="868" r:id="rId40"/>
    <p:sldId id="269" r:id="rId41"/>
    <p:sldId id="871" r:id="rId42"/>
    <p:sldId id="873" r:id="rId43"/>
    <p:sldId id="857" r:id="rId44"/>
    <p:sldId id="872" r:id="rId45"/>
    <p:sldId id="874" r:id="rId46"/>
    <p:sldId id="870" r:id="rId47"/>
    <p:sldId id="339" r:id="rId48"/>
    <p:sldId id="343" r:id="rId49"/>
    <p:sldId id="344" r:id="rId50"/>
    <p:sldId id="345" r:id="rId51"/>
    <p:sldId id="854" r:id="rId52"/>
    <p:sldId id="284" r:id="rId53"/>
    <p:sldId id="285" r:id="rId54"/>
    <p:sldId id="286" r:id="rId55"/>
    <p:sldId id="287" r:id="rId56"/>
    <p:sldId id="288" r:id="rId57"/>
    <p:sldId id="713" r:id="rId58"/>
    <p:sldId id="869" r:id="rId59"/>
    <p:sldId id="848" r:id="rId60"/>
    <p:sldId id="846" r:id="rId61"/>
    <p:sldId id="847" r:id="rId62"/>
    <p:sldId id="832" r:id="rId63"/>
    <p:sldId id="270" r:id="rId64"/>
    <p:sldId id="271" r:id="rId65"/>
    <p:sldId id="272" r:id="rId66"/>
    <p:sldId id="273" r:id="rId6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49" autoAdjust="0"/>
  </p:normalViewPr>
  <p:slideViewPr>
    <p:cSldViewPr snapToGrid="0" showGuides="1">
      <p:cViewPr varScale="1">
        <p:scale>
          <a:sx n="102" d="100"/>
          <a:sy n="102" d="100"/>
        </p:scale>
        <p:origin x="898" y="58"/>
      </p:cViewPr>
      <p:guideLst>
        <p:guide orient="horz" pos="16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3200" y="382588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2400" kern="0" baseline="0" dirty="0"/>
            </a:br>
            <a:endParaRPr lang="en-US" sz="2400" kern="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100" charset="-128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AF2D3-D273-4148-ADB6-B0CFFDBA15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927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4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5907E6-12FA-4999-B01D-739F46B6DD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0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3200" y="382588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2400" kern="0" baseline="0" dirty="0"/>
            </a:br>
            <a:endParaRPr lang="en-US" sz="2400" kern="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100" charset="-128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AF2D3-D273-4148-ADB6-B0CFFDBA15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65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1473200" y="382588"/>
            <a:ext cx="4064000" cy="228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66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473200" y="382588"/>
            <a:ext cx="4064000" cy="228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79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473200" y="382588"/>
            <a:ext cx="4064000" cy="228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b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602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317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44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59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8791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041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Shape 1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371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Shape 1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955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hape 1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Shape 1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447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hape 1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4" name="Shape 1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Shape 12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775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62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1473200" y="382588"/>
            <a:ext cx="4064000" cy="228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Shape 78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>
            <a:spLocks noGrp="1" noRot="1" noChangeAspect="1"/>
          </p:cNvSpPr>
          <p:nvPr>
            <p:ph type="sldImg" idx="2"/>
          </p:nvPr>
        </p:nvSpPr>
        <p:spPr>
          <a:xfrm>
            <a:off x="1473200" y="382588"/>
            <a:ext cx="4064000" cy="228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8" name="Shape 8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Shape 8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 noRot="1" noChangeAspect="1"/>
          </p:cNvSpPr>
          <p:nvPr>
            <p:ph type="sldImg" idx="2"/>
          </p:nvPr>
        </p:nvSpPr>
        <p:spPr>
          <a:xfrm>
            <a:off x="1473200" y="382588"/>
            <a:ext cx="4064000" cy="228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9" name="Shape 8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Shape 84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Shape 8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Shape 9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0258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Shape 5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632-40D7-498B-B86B-CFA50DF62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632-40D7-498B-B86B-CFA50DF62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33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632-40D7-498B-B86B-CFA50DF62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953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632-40D7-498B-B86B-CFA50DF62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74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FA632-40D7-498B-B86B-CFA50DF62D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5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3200" y="382588"/>
            <a:ext cx="4064000" cy="228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2400" kern="0" baseline="0" dirty="0"/>
            </a:br>
            <a:endParaRPr lang="en-US" sz="2400" kern="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100" charset="-128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AF2D3-D273-4148-ADB6-B0CFFDBA15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4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297913" y="1329607"/>
            <a:ext cx="4421072" cy="153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100"/>
              <a:buFont typeface="Calibri"/>
              <a:buNone/>
              <a:defRPr sz="41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97913" y="2936522"/>
            <a:ext cx="4421072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" name="Shape 14"/>
          <p:cNvGrpSpPr/>
          <p:nvPr/>
        </p:nvGrpSpPr>
        <p:grpSpPr>
          <a:xfrm rot="-5400000">
            <a:off x="216321" y="-177389"/>
            <a:ext cx="1360530" cy="1737347"/>
            <a:chOff x="162304" y="120826"/>
            <a:chExt cx="1814040" cy="2316463"/>
          </a:xfrm>
        </p:grpSpPr>
        <p:sp>
          <p:nvSpPr>
            <p:cNvPr id="15" name="Shape 15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18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Shape 21"/>
          <p:cNvGrpSpPr/>
          <p:nvPr/>
        </p:nvGrpSpPr>
        <p:grpSpPr>
          <a:xfrm rot="5400000">
            <a:off x="7560601" y="3578740"/>
            <a:ext cx="1360530" cy="1737347"/>
            <a:chOff x="10238461" y="4372260"/>
            <a:chExt cx="1814040" cy="2316463"/>
          </a:xfrm>
        </p:grpSpPr>
        <p:sp>
          <p:nvSpPr>
            <p:cNvPr id="22" name="Shape 22"/>
            <p:cNvSpPr/>
            <p:nvPr/>
          </p:nvSpPr>
          <p:spPr>
            <a:xfrm>
              <a:off x="10238461" y="43722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10418461" y="4892571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10468314" y="5753194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11082540" y="4492779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11242501" y="5500751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11692501" y="6328723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Shape 134"/>
          <p:cNvGrpSpPr/>
          <p:nvPr/>
        </p:nvGrpSpPr>
        <p:grpSpPr>
          <a:xfrm>
            <a:off x="61467" y="640956"/>
            <a:ext cx="745763" cy="45826"/>
            <a:chOff x="4580561" y="2589004"/>
            <a:chExt cx="1064464" cy="25200"/>
          </a:xfrm>
        </p:grpSpPr>
        <p:sp>
          <p:nvSpPr>
            <p:cNvPr id="135" name="Shape 1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bg>
      <p:bgPr>
        <a:solidFill>
          <a:srgbClr val="F6B26B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Shape 14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2" name="Shape 1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2888" y="798911"/>
            <a:ext cx="8677275" cy="362545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buClr>
                <a:schemeClr val="accent5">
                  <a:lumMod val="75000"/>
                </a:schemeClr>
              </a:buClr>
              <a:defRPr/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97125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ctrTitle"/>
          </p:nvPr>
        </p:nvSpPr>
        <p:spPr>
          <a:xfrm>
            <a:off x="297913" y="1329607"/>
            <a:ext cx="4421072" cy="153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100"/>
              <a:buFont typeface="Calibri"/>
              <a:buNone/>
              <a:defRPr sz="41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ubTitle" idx="1"/>
          </p:nvPr>
        </p:nvSpPr>
        <p:spPr>
          <a:xfrm>
            <a:off x="297913" y="2936522"/>
            <a:ext cx="4421072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5" name="Shape 155"/>
          <p:cNvGrpSpPr/>
          <p:nvPr/>
        </p:nvGrpSpPr>
        <p:grpSpPr>
          <a:xfrm rot="-5400000">
            <a:off x="216321" y="-177389"/>
            <a:ext cx="1360530" cy="1737347"/>
            <a:chOff x="162304" y="120826"/>
            <a:chExt cx="1814040" cy="2316463"/>
          </a:xfrm>
        </p:grpSpPr>
        <p:sp>
          <p:nvSpPr>
            <p:cNvPr id="156" name="Shape 156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Shape 162"/>
          <p:cNvGrpSpPr/>
          <p:nvPr/>
        </p:nvGrpSpPr>
        <p:grpSpPr>
          <a:xfrm rot="5400000">
            <a:off x="7560601" y="3578740"/>
            <a:ext cx="1360530" cy="1737347"/>
            <a:chOff x="10238461" y="4372260"/>
            <a:chExt cx="1814040" cy="2316463"/>
          </a:xfrm>
        </p:grpSpPr>
        <p:sp>
          <p:nvSpPr>
            <p:cNvPr id="163" name="Shape 163"/>
            <p:cNvSpPr/>
            <p:nvPr/>
          </p:nvSpPr>
          <p:spPr>
            <a:xfrm>
              <a:off x="10238461" y="43722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10418461" y="4892571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10468314" y="5753194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11082540" y="4492779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1242501" y="5500751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1692501" y="6328723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type="secHead">
  <p:cSld name="SECTION_HEA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500"/>
              <a:buFont typeface="Calibri"/>
              <a:buNone/>
              <a:defRPr sz="45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/>
          <p:nvPr/>
        </p:nvSpPr>
        <p:spPr>
          <a:xfrm rot="-5400000">
            <a:off x="27913" y="1101550"/>
            <a:ext cx="270000" cy="2700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/>
        </p:nvSpPr>
        <p:spPr>
          <a:xfrm rot="-5400000">
            <a:off x="418146" y="831550"/>
            <a:ext cx="405000" cy="405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/>
          <p:nvPr/>
        </p:nvSpPr>
        <p:spPr>
          <a:xfrm rot="-5400000">
            <a:off x="1063613" y="726660"/>
            <a:ext cx="472500" cy="472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Shape 185"/>
          <p:cNvSpPr/>
          <p:nvPr/>
        </p:nvSpPr>
        <p:spPr>
          <a:xfrm rot="-5400000">
            <a:off x="118302" y="130990"/>
            <a:ext cx="607500" cy="607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/>
          <p:nvPr/>
        </p:nvSpPr>
        <p:spPr>
          <a:xfrm rot="-5400000">
            <a:off x="874281" y="146020"/>
            <a:ext cx="472500" cy="472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/>
          <p:nvPr/>
        </p:nvSpPr>
        <p:spPr>
          <a:xfrm rot="-5400000">
            <a:off x="1495260" y="11019"/>
            <a:ext cx="270000" cy="270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Shape 188"/>
          <p:cNvGrpSpPr/>
          <p:nvPr/>
        </p:nvGrpSpPr>
        <p:grpSpPr>
          <a:xfrm rot="5400000">
            <a:off x="7560601" y="3578740"/>
            <a:ext cx="1360530" cy="1737347"/>
            <a:chOff x="10238461" y="4372260"/>
            <a:chExt cx="1814040" cy="2316463"/>
          </a:xfrm>
        </p:grpSpPr>
        <p:sp>
          <p:nvSpPr>
            <p:cNvPr id="189" name="Shape 189"/>
            <p:cNvSpPr/>
            <p:nvPr/>
          </p:nvSpPr>
          <p:spPr>
            <a:xfrm>
              <a:off x="10238461" y="43722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0418461" y="4892571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10468314" y="5753194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11082540" y="4492779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>
              <a:off x="11242501" y="5500751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11692501" y="6328723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Shape 195"/>
          <p:cNvSpPr/>
          <p:nvPr/>
        </p:nvSpPr>
        <p:spPr>
          <a:xfrm rot="-5400000">
            <a:off x="118301" y="2544156"/>
            <a:ext cx="472500" cy="472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/>
          <p:nvPr/>
        </p:nvSpPr>
        <p:spPr>
          <a:xfrm rot="-5400000">
            <a:off x="739280" y="2409155"/>
            <a:ext cx="270000" cy="270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ictures">
  <p:cSld name="Slide with picture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pic" idx="2"/>
          </p:nvPr>
        </p:nvSpPr>
        <p:spPr>
          <a:xfrm>
            <a:off x="20030" y="1348469"/>
            <a:ext cx="3001876" cy="20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9" name="Shape 199" descr="logo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1096" y="4664583"/>
            <a:ext cx="1513491" cy="4638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Shape 200"/>
          <p:cNvGrpSpPr/>
          <p:nvPr/>
        </p:nvGrpSpPr>
        <p:grpSpPr>
          <a:xfrm rot="-5400000">
            <a:off x="244123" y="-118482"/>
            <a:ext cx="1084686" cy="1438280"/>
            <a:chOff x="162304" y="120826"/>
            <a:chExt cx="1814040" cy="2316463"/>
          </a:xfrm>
        </p:grpSpPr>
        <p:sp>
          <p:nvSpPr>
            <p:cNvPr id="201" name="Shape 201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Shape 207"/>
          <p:cNvSpPr txBox="1"/>
          <p:nvPr/>
        </p:nvSpPr>
        <p:spPr>
          <a:xfrm>
            <a:off x="1653207" y="90552"/>
            <a:ext cx="664142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</a:pPr>
            <a:r>
              <a:rPr lang="en" sz="33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 sz="3300" b="1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>
            <a:spLocks noGrp="1"/>
          </p:cNvSpPr>
          <p:nvPr>
            <p:ph type="pic" idx="3"/>
          </p:nvPr>
        </p:nvSpPr>
        <p:spPr>
          <a:xfrm>
            <a:off x="6136409" y="1348469"/>
            <a:ext cx="3001876" cy="20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pic" idx="4"/>
          </p:nvPr>
        </p:nvSpPr>
        <p:spPr>
          <a:xfrm>
            <a:off x="3074278" y="1348469"/>
            <a:ext cx="3001876" cy="20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90384" y="3444765"/>
            <a:ext cx="7886700" cy="154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549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Shape 212"/>
          <p:cNvGrpSpPr/>
          <p:nvPr/>
        </p:nvGrpSpPr>
        <p:grpSpPr>
          <a:xfrm rot="-5400000">
            <a:off x="216321" y="-177389"/>
            <a:ext cx="1360530" cy="1737347"/>
            <a:chOff x="162304" y="120826"/>
            <a:chExt cx="1814040" cy="2316463"/>
          </a:xfrm>
        </p:grpSpPr>
        <p:sp>
          <p:nvSpPr>
            <p:cNvPr id="213" name="Shape 213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Shape 219"/>
          <p:cNvGrpSpPr/>
          <p:nvPr/>
        </p:nvGrpSpPr>
        <p:grpSpPr>
          <a:xfrm rot="5400000">
            <a:off x="7560601" y="3578740"/>
            <a:ext cx="1360530" cy="1737347"/>
            <a:chOff x="10238461" y="4372260"/>
            <a:chExt cx="1814040" cy="2316463"/>
          </a:xfrm>
        </p:grpSpPr>
        <p:sp>
          <p:nvSpPr>
            <p:cNvPr id="220" name="Shape 220"/>
            <p:cNvSpPr/>
            <p:nvPr/>
          </p:nvSpPr>
          <p:spPr>
            <a:xfrm>
              <a:off x="10238461" y="43722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10418461" y="4892571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10468314" y="5753194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11082540" y="4492779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11242501" y="5500751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11692501" y="6328723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6" name="Shape 226" descr="logo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1752" y="3225530"/>
            <a:ext cx="2252781" cy="69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844" y="2391287"/>
            <a:ext cx="2078831" cy="50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844" y="4053545"/>
            <a:ext cx="3314700" cy="50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itle 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653207" y="90552"/>
            <a:ext cx="664142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90384" y="13219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549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 rot="-5400000">
            <a:off x="244123" y="-118482"/>
            <a:ext cx="1084686" cy="1438280"/>
            <a:chOff x="162304" y="120826"/>
            <a:chExt cx="1814040" cy="2316463"/>
          </a:xfrm>
        </p:grpSpPr>
        <p:sp>
          <p:nvSpPr>
            <p:cNvPr id="32" name="Shape 32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Shape 275"/>
          <p:cNvGrpSpPr/>
          <p:nvPr/>
        </p:nvGrpSpPr>
        <p:grpSpPr>
          <a:xfrm>
            <a:off x="61467" y="640956"/>
            <a:ext cx="745763" cy="45826"/>
            <a:chOff x="4580561" y="2589004"/>
            <a:chExt cx="1064464" cy="25200"/>
          </a:xfrm>
        </p:grpSpPr>
        <p:sp>
          <p:nvSpPr>
            <p:cNvPr id="276" name="Shape 27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bg>
      <p:bgPr>
        <a:solidFill>
          <a:srgbClr val="F6B26B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Shape 28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3" name="Shape 28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ictures">
  <p:cSld name="Slide with picture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pic" idx="2"/>
          </p:nvPr>
        </p:nvSpPr>
        <p:spPr>
          <a:xfrm>
            <a:off x="20030" y="1348469"/>
            <a:ext cx="3001876" cy="20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" name="Shape 40" descr="logo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1096" y="4664583"/>
            <a:ext cx="1513491" cy="4638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Shape 41"/>
          <p:cNvGrpSpPr/>
          <p:nvPr/>
        </p:nvGrpSpPr>
        <p:grpSpPr>
          <a:xfrm rot="-5400000">
            <a:off x="244123" y="-118482"/>
            <a:ext cx="1084686" cy="1438280"/>
            <a:chOff x="162304" y="120826"/>
            <a:chExt cx="1814040" cy="2316463"/>
          </a:xfrm>
        </p:grpSpPr>
        <p:sp>
          <p:nvSpPr>
            <p:cNvPr id="42" name="Shape 42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Shape 48"/>
          <p:cNvSpPr txBox="1"/>
          <p:nvPr/>
        </p:nvSpPr>
        <p:spPr>
          <a:xfrm>
            <a:off x="1653207" y="90552"/>
            <a:ext cx="664142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</a:pPr>
            <a:r>
              <a:rPr lang="en" sz="33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Click to edit Master title style</a:t>
            </a:r>
            <a:endParaRPr sz="3300" b="1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pic" idx="3"/>
          </p:nvPr>
        </p:nvSpPr>
        <p:spPr>
          <a:xfrm>
            <a:off x="6136409" y="1348469"/>
            <a:ext cx="3001876" cy="20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4"/>
          </p:nvPr>
        </p:nvSpPr>
        <p:spPr>
          <a:xfrm>
            <a:off x="3074278" y="1348469"/>
            <a:ext cx="3001876" cy="201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90384" y="3444765"/>
            <a:ext cx="7886700" cy="154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549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500"/>
              <a:buFont typeface="Calibri"/>
              <a:buNone/>
              <a:defRPr sz="45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/>
          <p:nvPr/>
        </p:nvSpPr>
        <p:spPr>
          <a:xfrm rot="-5400000">
            <a:off x="27913" y="1101550"/>
            <a:ext cx="270000" cy="2700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Shape 56"/>
          <p:cNvSpPr/>
          <p:nvPr/>
        </p:nvSpPr>
        <p:spPr>
          <a:xfrm rot="-5400000">
            <a:off x="418146" y="831550"/>
            <a:ext cx="405000" cy="405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/>
          <p:nvPr/>
        </p:nvSpPr>
        <p:spPr>
          <a:xfrm rot="-5400000">
            <a:off x="1063613" y="726660"/>
            <a:ext cx="472500" cy="472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8"/>
          <p:cNvSpPr/>
          <p:nvPr/>
        </p:nvSpPr>
        <p:spPr>
          <a:xfrm rot="-5400000">
            <a:off x="118302" y="130990"/>
            <a:ext cx="607500" cy="607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/>
          <p:nvPr/>
        </p:nvSpPr>
        <p:spPr>
          <a:xfrm rot="-5400000">
            <a:off x="874281" y="146020"/>
            <a:ext cx="472500" cy="472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/>
          <p:nvPr/>
        </p:nvSpPr>
        <p:spPr>
          <a:xfrm rot="-5400000">
            <a:off x="1495260" y="11019"/>
            <a:ext cx="270000" cy="270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Shape 61"/>
          <p:cNvGrpSpPr/>
          <p:nvPr/>
        </p:nvGrpSpPr>
        <p:grpSpPr>
          <a:xfrm rot="5400000">
            <a:off x="7560601" y="3578740"/>
            <a:ext cx="1360530" cy="1737347"/>
            <a:chOff x="10238461" y="4372260"/>
            <a:chExt cx="1814040" cy="2316463"/>
          </a:xfrm>
        </p:grpSpPr>
        <p:sp>
          <p:nvSpPr>
            <p:cNvPr id="62" name="Shape 62"/>
            <p:cNvSpPr/>
            <p:nvPr/>
          </p:nvSpPr>
          <p:spPr>
            <a:xfrm>
              <a:off x="10238461" y="43722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10418461" y="4892571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10468314" y="5753194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11082540" y="4492779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11242501" y="5500751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11692501" y="6328723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Shape 68"/>
          <p:cNvSpPr/>
          <p:nvPr/>
        </p:nvSpPr>
        <p:spPr>
          <a:xfrm rot="-5400000">
            <a:off x="118301" y="2544156"/>
            <a:ext cx="472500" cy="472500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69"/>
          <p:cNvSpPr/>
          <p:nvPr/>
        </p:nvSpPr>
        <p:spPr>
          <a:xfrm rot="-5400000">
            <a:off x="739280" y="2409155"/>
            <a:ext cx="270000" cy="2700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8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05669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46292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2571750"/>
            <a:ext cx="9144000" cy="2577033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Arial" pitchFamily="124" charset="0"/>
            </a:endParaRPr>
          </a:p>
        </p:txBody>
      </p:sp>
      <p:pic>
        <p:nvPicPr>
          <p:cNvPr id="10" name="image12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2415" y="2737847"/>
            <a:ext cx="1782074" cy="4268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Text Placeholder 1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2413" y="4026310"/>
            <a:ext cx="3017520" cy="699008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1200" b="0" baseline="0">
                <a:solidFill>
                  <a:schemeClr val="accent5"/>
                </a:solidFill>
              </a:defRPr>
            </a:lvl1pPr>
            <a:lvl2pPr marL="85725" indent="3572">
              <a:spcAft>
                <a:spcPts val="0"/>
              </a:spcAft>
              <a:buFontTx/>
              <a:buNone/>
              <a:defRPr sz="1050" i="1" baseline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/>
              <a:t>16pt Presenter Name</a:t>
            </a:r>
          </a:p>
          <a:p>
            <a:pPr lvl="1"/>
            <a:r>
              <a:rPr lang="en-US" dirty="0"/>
              <a:t>14pt Italic Presenter Title </a:t>
            </a:r>
          </a:p>
        </p:txBody>
      </p:sp>
      <p:sp>
        <p:nvSpPr>
          <p:cNvPr id="18" name="Title 16"/>
          <p:cNvSpPr>
            <a:spLocks noGrp="1"/>
          </p:cNvSpPr>
          <p:nvPr userDrawn="1">
            <p:ph type="title" hasCustomPrompt="1"/>
          </p:nvPr>
        </p:nvSpPr>
        <p:spPr>
          <a:xfrm>
            <a:off x="252414" y="3637931"/>
            <a:ext cx="8661400" cy="332393"/>
          </a:xfrm>
          <a:noFill/>
        </p:spPr>
        <p:txBody>
          <a:bodyPr wrap="square" lIns="91440">
            <a:noAutofit/>
          </a:bodyPr>
          <a:lstStyle>
            <a:lvl1pPr>
              <a:defRPr sz="21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28pt Arial Title</a:t>
            </a:r>
          </a:p>
        </p:txBody>
      </p:sp>
      <p:grpSp>
        <p:nvGrpSpPr>
          <p:cNvPr id="2" name="Group 5"/>
          <p:cNvGrpSpPr/>
          <p:nvPr userDrawn="1"/>
        </p:nvGrpSpPr>
        <p:grpSpPr>
          <a:xfrm>
            <a:off x="0" y="4723211"/>
            <a:ext cx="9144000" cy="425573"/>
            <a:chOff x="0" y="6289662"/>
            <a:chExt cx="9144000" cy="56743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289662"/>
              <a:ext cx="9144000" cy="567431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Arial" pitchFamily="12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6467489"/>
              <a:ext cx="4320089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US" sz="1050" dirty="0">
                  <a:solidFill>
                    <a:schemeClr val="bg1"/>
                  </a:solidFill>
                  <a:latin typeface="Arial"/>
                </a:rPr>
                <a:t>The world leader in serving science</a:t>
              </a:r>
            </a:p>
          </p:txBody>
        </p:sp>
      </p:grpSp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200025" y="4894659"/>
            <a:ext cx="10663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/>
            <a:r>
              <a:rPr lang="en-US" sz="600" i="1" dirty="0">
                <a:solidFill>
                  <a:schemeClr val="bg1"/>
                </a:solidFill>
                <a:latin typeface="Arial Unicode MS" pitchFamily="34" charset="-128"/>
              </a:rPr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898422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2888" y="798911"/>
            <a:ext cx="8677275" cy="3625453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buClr>
                <a:schemeClr val="accent5">
                  <a:lumMod val="75000"/>
                </a:schemeClr>
              </a:buClr>
              <a:defRPr/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29834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29066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hape 71"/>
          <p:cNvGrpSpPr/>
          <p:nvPr/>
        </p:nvGrpSpPr>
        <p:grpSpPr>
          <a:xfrm rot="-5400000">
            <a:off x="216321" y="-177389"/>
            <a:ext cx="1360530" cy="1737347"/>
            <a:chOff x="162304" y="120826"/>
            <a:chExt cx="1814040" cy="2316463"/>
          </a:xfrm>
        </p:grpSpPr>
        <p:sp>
          <p:nvSpPr>
            <p:cNvPr id="72" name="Shape 72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Shape 78"/>
          <p:cNvGrpSpPr/>
          <p:nvPr/>
        </p:nvGrpSpPr>
        <p:grpSpPr>
          <a:xfrm rot="5400000">
            <a:off x="7560601" y="3578740"/>
            <a:ext cx="1360530" cy="1737347"/>
            <a:chOff x="10238461" y="4372260"/>
            <a:chExt cx="1814040" cy="2316463"/>
          </a:xfrm>
        </p:grpSpPr>
        <p:sp>
          <p:nvSpPr>
            <p:cNvPr id="79" name="Shape 79"/>
            <p:cNvSpPr/>
            <p:nvPr/>
          </p:nvSpPr>
          <p:spPr>
            <a:xfrm>
              <a:off x="10238461" y="4372260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10418461" y="4892571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0468314" y="5753194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11082540" y="4492779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11242501" y="5500751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11692501" y="6328723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" name="Shape 85" descr="logo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1752" y="3225530"/>
            <a:ext cx="2252781" cy="69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844" y="2391287"/>
            <a:ext cx="2078831" cy="50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844" y="4053545"/>
            <a:ext cx="3314700" cy="50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bod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4950" y="583442"/>
            <a:ext cx="8685213" cy="3845684"/>
          </a:xfrm>
          <a:prstGeom prst="roundRect">
            <a:avLst>
              <a:gd name="adj" fmla="val 2774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 marL="118071" indent="-1180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ts val="2000"/>
              <a:buFont typeface=""/>
              <a:buChar char="•"/>
              <a:defRPr lang="en-US" sz="15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257175" indent="-12858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35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476250" indent="-1428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457663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5897" y="679331"/>
            <a:ext cx="4144963" cy="3618825"/>
          </a:xfrm>
        </p:spPr>
        <p:txBody>
          <a:bodyPr/>
          <a:lstStyle>
            <a:lvl1pPr marL="0" indent="-141685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ct val="100000"/>
              <a:buFont typeface=""/>
              <a:buChar char="•"/>
              <a:defRPr sz="1500" b="0" baseline="0">
                <a:solidFill>
                  <a:srgbClr val="000000"/>
                </a:solidFill>
                <a:latin typeface="Arial"/>
              </a:defRPr>
            </a:lvl1pPr>
            <a:lvl2pPr marL="302419" indent="-1285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350">
                <a:solidFill>
                  <a:srgbClr val="000000"/>
                </a:solidFill>
                <a:latin typeface="Arial"/>
              </a:defRPr>
            </a:lvl2pPr>
            <a:lvl3pPr marL="342900" indent="127397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Arial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63614" y="679331"/>
            <a:ext cx="4144963" cy="3618825"/>
          </a:xfrm>
        </p:spPr>
        <p:txBody>
          <a:bodyPr/>
          <a:lstStyle>
            <a:lvl1pPr marL="0" indent="-141685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rgbClr val="EE3134"/>
              </a:buClr>
              <a:buSzPct val="100000"/>
              <a:buFont typeface=""/>
              <a:buChar char="•"/>
              <a:defRPr sz="1500" b="0" baseline="0">
                <a:solidFill>
                  <a:srgbClr val="000000"/>
                </a:solidFill>
                <a:latin typeface="Arial"/>
              </a:defRPr>
            </a:lvl1pPr>
            <a:lvl2pPr marL="302419" indent="-128588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350">
                <a:solidFill>
                  <a:srgbClr val="000000"/>
                </a:solidFill>
                <a:latin typeface="Arial"/>
              </a:defRPr>
            </a:lvl2pPr>
            <a:lvl3pPr marL="342900" indent="127397" algn="l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00000"/>
              <a:buFont typeface="Arial"/>
              <a:buChar char="•"/>
              <a:defRPr sz="1200">
                <a:solidFill>
                  <a:srgbClr val="000000"/>
                </a:solidFill>
                <a:latin typeface="Arial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18pt</a:t>
            </a:r>
          </a:p>
          <a:p>
            <a:pPr lvl="1"/>
            <a:r>
              <a:rPr lang="en-US" dirty="0"/>
              <a:t>Second level: Arial 16pt</a:t>
            </a:r>
          </a:p>
          <a:p>
            <a:pPr lvl="2"/>
            <a:r>
              <a:rPr lang="en-US" dirty="0"/>
              <a:t>Third level: Arial 14pt</a:t>
            </a:r>
          </a:p>
        </p:txBody>
      </p:sp>
    </p:spTree>
    <p:extLst>
      <p:ext uri="{BB962C8B-B14F-4D97-AF65-F5344CB8AC3E}">
        <p14:creationId xmlns:p14="http://schemas.microsoft.com/office/powerpoint/2010/main" val="229773938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1" y="679332"/>
            <a:ext cx="4144962" cy="3749794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951" y="679332"/>
            <a:ext cx="4144963" cy="3749794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>
              <a:spcAft>
                <a:spcPts val="9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9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9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18071" lvl="0" indent="-118071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Second level: Arial 16pt</a:t>
            </a:r>
          </a:p>
          <a:p>
            <a:pPr marL="476250" lvl="2" indent="-142875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/>
              <a:t>Third level: Arial 14pt</a:t>
            </a:r>
          </a:p>
        </p:txBody>
      </p:sp>
    </p:spTree>
    <p:extLst>
      <p:ext uri="{BB962C8B-B14F-4D97-AF65-F5344CB8AC3E}">
        <p14:creationId xmlns:p14="http://schemas.microsoft.com/office/powerpoint/2010/main" val="1367501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ur boxes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49238" y="707231"/>
            <a:ext cx="4135436" cy="1636595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18071" indent="-1180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EE3134"/>
              </a:buClr>
              <a:buSzPct val="100000"/>
              <a:buFont typeface=""/>
              <a:buChar char="•"/>
              <a:defRPr lang="en-US" sz="12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231458" indent="-11572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05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381000" indent="-1143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9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lvl="1"/>
            <a:r>
              <a:rPr lang="en-US" dirty="0"/>
              <a:t>Second level: Arial 14pt</a:t>
            </a:r>
          </a:p>
          <a:p>
            <a:pPr lvl="2"/>
            <a:r>
              <a:rPr lang="en-US" dirty="0"/>
              <a:t>Third level: Arial 12pt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49239" y="2478206"/>
            <a:ext cx="4135435" cy="1636595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18071" indent="-1180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EE3134"/>
              </a:buClr>
              <a:buSzPts val="2000"/>
              <a:buFont typeface="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231458" indent="-11572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05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381000" indent="-1143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9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marL="231458" lvl="1" indent="-115729" algn="l" defTabSz="2571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Second level: Arial 14pt</a:t>
            </a:r>
          </a:p>
          <a:p>
            <a:pPr marL="381000" lvl="2" indent="-114300" algn="l" defTabSz="42862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Third level: Arial 12pt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800601" y="707231"/>
            <a:ext cx="4135436" cy="1636595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18071" indent="-1180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EE3134"/>
              </a:buClr>
              <a:buSzPts val="2000"/>
              <a:buFont typeface="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231458" indent="-11572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05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381000" indent="-1143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9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marL="231458" lvl="1" indent="-115729" algn="l" defTabSz="2571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Second level: Arial 14pt</a:t>
            </a:r>
          </a:p>
          <a:p>
            <a:pPr marL="381000" lvl="2" indent="-114300" algn="l" defTabSz="42862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Third level: Arial 12pt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4800601" y="2478206"/>
            <a:ext cx="4135436" cy="1636595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18071" indent="-118071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EE3134"/>
              </a:buClr>
              <a:buSzPts val="2000"/>
              <a:buFont typeface="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231458" indent="-11572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05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381000" indent="-1143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9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First level: Arial 16pt</a:t>
            </a:r>
          </a:p>
          <a:p>
            <a:pPr marL="231458" lvl="1" indent="-115729" algn="l" defTabSz="25717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Second level: Arial 14pt</a:t>
            </a:r>
          </a:p>
          <a:p>
            <a:pPr marL="381000" lvl="2" indent="-114300" algn="l" defTabSz="42862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/>
              <a:t>Third level: Arial 12pt</a:t>
            </a:r>
          </a:p>
        </p:txBody>
      </p:sp>
    </p:spTree>
    <p:extLst>
      <p:ext uri="{BB962C8B-B14F-4D97-AF65-F5344CB8AC3E}">
        <p14:creationId xmlns:p14="http://schemas.microsoft.com/office/powerpoint/2010/main" val="193036895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with layou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0" y="0"/>
            <a:ext cx="9144000" cy="4729163"/>
            <a:chOff x="0" y="0"/>
            <a:chExt cx="9144000" cy="630555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200615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8943587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0" y="525463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0" y="10668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0" y="57150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0" y="5896896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512017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627728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370263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802187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4572000" y="809625"/>
              <a:ext cx="0" cy="490537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42888" y="3426948"/>
              <a:ext cx="8677275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42888" y="2514600"/>
              <a:ext cx="8677275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02548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945657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0" y="525463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0" y="10668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0" y="57150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Guides</a:t>
            </a:r>
          </a:p>
        </p:txBody>
      </p:sp>
      <p:sp>
        <p:nvSpPr>
          <p:cNvPr id="23" name="Note on using Guides"/>
          <p:cNvSpPr txBox="1"/>
          <p:nvPr userDrawn="1"/>
        </p:nvSpPr>
        <p:spPr>
          <a:xfrm>
            <a:off x="2535442" y="826184"/>
            <a:ext cx="6393158" cy="3598179"/>
          </a:xfrm>
          <a:prstGeom prst="rect">
            <a:avLst/>
          </a:prstGeom>
          <a:noFill/>
        </p:spPr>
        <p:txBody>
          <a:bodyPr wrap="square" lIns="137160" rtlCol="0">
            <a:noAutofit/>
          </a:bodyPr>
          <a:lstStyle/>
          <a:p>
            <a:r>
              <a:rPr lang="en-US" sz="1200" dirty="0"/>
              <a:t>Use the embedded guides in the template</a:t>
            </a:r>
            <a:r>
              <a:rPr lang="en-US" sz="1200" baseline="0" dirty="0"/>
              <a:t> to consistently position content throughout your presentation. </a:t>
            </a:r>
          </a:p>
          <a:p>
            <a:endParaRPr lang="en-US" sz="1200" baseline="0" dirty="0"/>
          </a:p>
          <a:p>
            <a:r>
              <a:rPr lang="en-US" sz="1200" baseline="0" dirty="0"/>
              <a:t>Toggle guides on/off as desired.</a:t>
            </a:r>
          </a:p>
          <a:p>
            <a:endParaRPr lang="en-US" sz="1200" baseline="0" dirty="0"/>
          </a:p>
          <a:p>
            <a:r>
              <a:rPr lang="en-US" sz="1200" baseline="0" dirty="0"/>
              <a:t>Note: PowerPoint v2007, 2010, 2011/2016 [Mac] and 365/2013 may not display guides in a reliably consistent manner between versions and are sometimes lost when copying content between presentations.</a:t>
            </a:r>
          </a:p>
          <a:p>
            <a:endParaRPr lang="en-US" sz="1200" baseline="0" dirty="0"/>
          </a:p>
          <a:p>
            <a:r>
              <a:rPr lang="en-US" sz="1200" baseline="0" dirty="0"/>
              <a:t>To mitigate these issues, </a:t>
            </a:r>
            <a:br>
              <a:rPr lang="en-US" sz="1200" baseline="0" dirty="0"/>
            </a:br>
            <a:r>
              <a:rPr lang="en-US" sz="1200" baseline="0" dirty="0"/>
              <a:t>the lines on this layout are provided </a:t>
            </a:r>
            <a:br>
              <a:rPr lang="en-US" sz="1200" baseline="0" dirty="0"/>
            </a:br>
            <a:r>
              <a:rPr lang="en-US" sz="1200" baseline="0" dirty="0"/>
              <a:t>in the event that you need to re-create or re-set the original template guides.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0" y="1539133"/>
            <a:ext cx="2135981" cy="1785938"/>
          </a:xfrm>
          <a:prstGeom prst="roundRect">
            <a:avLst>
              <a:gd name="adj" fmla="val 34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 userDrawn="1"/>
        </p:nvSpPr>
        <p:spPr>
          <a:xfrm>
            <a:off x="224040" y="829678"/>
            <a:ext cx="21630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Toggle Guide</a:t>
            </a:r>
            <a:r>
              <a:rPr lang="en-US" sz="900" baseline="0" dirty="0"/>
              <a:t> visibility via </a:t>
            </a:r>
            <a:br>
              <a:rPr lang="en-US" sz="900" baseline="0" dirty="0"/>
            </a:br>
            <a:r>
              <a:rPr lang="en-US" sz="900" b="1" dirty="0"/>
              <a:t>View Tab :</a:t>
            </a:r>
            <a:r>
              <a:rPr lang="en-US" sz="900" b="1" baseline="0" dirty="0"/>
              <a:t> Show &gt; Guides</a:t>
            </a:r>
          </a:p>
          <a:p>
            <a:r>
              <a:rPr lang="en-US" sz="900" baseline="0" dirty="0"/>
              <a:t>[Click dropdown arrow for Settings]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4804856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99505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0051"/>
            <a:ext cx="9144000" cy="1484710"/>
          </a:xfrm>
          <a:solidFill>
            <a:srgbClr val="7FBA00"/>
          </a:solidFill>
        </p:spPr>
        <p:txBody>
          <a:bodyPr lIns="274320" anchor="ctr" anchorCtr="0"/>
          <a:lstStyle>
            <a:lvl1pPr marL="0" indent="0">
              <a:spcBef>
                <a:spcPts val="450"/>
              </a:spcBef>
              <a:buClr>
                <a:schemeClr val="bg1"/>
              </a:buClr>
              <a:buFontTx/>
              <a:buNone/>
              <a:defRPr sz="1350" baseline="0">
                <a:solidFill>
                  <a:schemeClr val="bg1"/>
                </a:solidFill>
              </a:defRPr>
            </a:lvl1pPr>
            <a:lvl2pPr marL="128588" indent="0">
              <a:buFontTx/>
              <a:buNone/>
              <a:defRPr sz="1200"/>
            </a:lvl2pPr>
          </a:lstStyle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1800" kern="0" dirty="0">
                <a:solidFill>
                  <a:schemeClr val="bg1"/>
                </a:solidFill>
              </a:rPr>
              <a:t>Place sub-head or framing statement text in this box. 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800" kern="0" dirty="0">
                <a:solidFill>
                  <a:schemeClr val="bg1"/>
                </a:solidFill>
              </a:rPr>
              <a:t>Change box color and transparency as desired.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800" kern="0" dirty="0">
                <a:solidFill>
                  <a:schemeClr val="bg1"/>
                </a:solidFill>
              </a:rPr>
              <a:t>Vertically reposition as desired.</a:t>
            </a:r>
          </a:p>
        </p:txBody>
      </p:sp>
    </p:spTree>
    <p:extLst>
      <p:ext uri="{BB962C8B-B14F-4D97-AF65-F5344CB8AC3E}">
        <p14:creationId xmlns:p14="http://schemas.microsoft.com/office/powerpoint/2010/main" val="330167758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24511" marR="0" lvl="1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49022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73533" marR="0" lvl="3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98044" marR="0" lvl="4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22555" marR="0" lvl="5" indent="0" algn="ctr" rtl="0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547066" marR="0" lvl="6" indent="0" algn="ctr" rtl="0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971577" marR="0" lvl="7" indent="0" algn="ctr" rtl="0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396088" marR="0" lvl="8" indent="0" algn="ctr" rtl="0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2613489" y="4783558"/>
            <a:ext cx="3429000" cy="1480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4061289" y="4944439"/>
            <a:ext cx="533400" cy="154461"/>
          </a:xfrm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ctr" anchorCtr="0">
            <a:noAutofit/>
          </a:bodyPr>
          <a:lstStyle/>
          <a:p>
            <a:pPr algn="ctr"/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ctr"/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Shape 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1042" y="3774859"/>
            <a:ext cx="2541917" cy="90848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741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ransition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17145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751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header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13489" y="4783558"/>
            <a:ext cx="3429000" cy="1480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4061289" y="4944439"/>
            <a:ext cx="533400" cy="154461"/>
          </a:xfrm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ctr" anchorCtr="0">
            <a:noAutofit/>
          </a:bodyPr>
          <a:lstStyle/>
          <a:p>
            <a:pPr algn="ctr"/>
            <a:fld id="{00000000-1234-1234-1234-123412341234}" type="slidenum">
              <a:rPr lang="en-US" sz="7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ctr"/>
              <a:t>‹#›</a:t>
            </a:fld>
            <a:endParaRPr lang="en-US"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title " type="obj">
  <p:cSld name="Slide title 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653207" y="90552"/>
            <a:ext cx="664142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Calibri"/>
              <a:buNone/>
              <a:defRPr sz="33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90384" y="13219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549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 rot="-5400000">
            <a:off x="244123" y="-118482"/>
            <a:ext cx="1084686" cy="1438280"/>
            <a:chOff x="162304" y="120826"/>
            <a:chExt cx="1814040" cy="2316463"/>
          </a:xfrm>
        </p:grpSpPr>
        <p:sp>
          <p:nvSpPr>
            <p:cNvPr id="32" name="Shape 32"/>
            <p:cNvSpPr/>
            <p:nvPr/>
          </p:nvSpPr>
          <p:spPr>
            <a:xfrm>
              <a:off x="162304" y="120826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342304" y="64113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392157" y="1501760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1006383" y="241345"/>
              <a:ext cx="810000" cy="81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1166344" y="1249317"/>
              <a:ext cx="630000" cy="630000"/>
            </a:xfrm>
            <a:prstGeom prst="roundRect">
              <a:avLst>
                <a:gd name="adj" fmla="val 16667"/>
              </a:avLst>
            </a:prstGeom>
            <a:solidFill>
              <a:srgbClr val="1E4E7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1616344" y="2077289"/>
              <a:ext cx="360000" cy="360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highlight>
                  <a:srgbClr val="00008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913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71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4" r:id="rId30"/>
    <p:sldLayoutId id="2147483695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4724401"/>
            <a:ext cx="9144000" cy="419099"/>
            <a:chOff x="0" y="6320302"/>
            <a:chExt cx="9144000" cy="558799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6320302"/>
              <a:ext cx="9144000" cy="5587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24" charset="0"/>
              </a:endParaRPr>
            </a:p>
          </p:txBody>
        </p:sp>
        <p:pic>
          <p:nvPicPr>
            <p:cNvPr id="1031" name="Picture 3" descr="ThermoFisher_PPT-Logo_032-Bk.jp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700963" y="6478589"/>
              <a:ext cx="925830" cy="264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476" y="798911"/>
            <a:ext cx="8675688" cy="362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level: Arial 20pt</a:t>
            </a:r>
          </a:p>
          <a:p>
            <a:pPr lvl="1"/>
            <a:r>
              <a:rPr lang="en-US" dirty="0"/>
              <a:t>Second level: Arial 18pt</a:t>
            </a:r>
          </a:p>
          <a:p>
            <a:pPr lvl="2"/>
            <a:r>
              <a:rPr lang="en-US" dirty="0"/>
              <a:t>Third level: Arial 16pt					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1" y="0"/>
            <a:ext cx="9143999" cy="40005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: Arial 24pt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120651" y="4787504"/>
            <a:ext cx="1309688" cy="26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fld id="{BC224649-6F24-4CDF-9623-7616656F3EFD}" type="slidenum">
              <a:rPr lang="en-US" sz="750" b="1"/>
              <a:pPr/>
              <a:t>‹#›</a:t>
            </a:fld>
            <a:endParaRPr lang="en-US" sz="900" b="1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07988" y="4894659"/>
            <a:ext cx="106631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/>
            <a:r>
              <a:rPr lang="en-US" sz="600" i="1" dirty="0">
                <a:latin typeface="Arial Unicode MS" pitchFamily="34" charset="-128"/>
              </a:rPr>
              <a:t>Proprietary &amp; Confidential</a:t>
            </a:r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>
            <a:off x="-7938" y="4733925"/>
            <a:ext cx="9151938" cy="0"/>
          </a:xfrm>
          <a:prstGeom prst="lin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350">
              <a:latin typeface="Arial" pitchFamily="124" charset="0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439101-B267-4FFB-89D2-83C13574F41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22" y="4761826"/>
            <a:ext cx="1190258" cy="3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7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  <p:sldLayoutId id="2147483710" r:id="rId13"/>
    <p:sldLayoutId id="2147483713" r:id="rId14"/>
  </p:sldLayoutIdLst>
  <p:transition>
    <p:fade/>
  </p:transition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ＭＳ Ｐゴシック" pitchFamily="-60" charset="-128"/>
          <a:cs typeface="ＭＳ Ｐゴシック" pitchFamily="-60" charset="-128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5pPr>
      <a:lvl6pPr marL="3429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</a:defRPr>
      </a:lvl6pPr>
      <a:lvl7pPr marL="685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</a:defRPr>
      </a:lvl7pPr>
      <a:lvl8pPr marL="10287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</a:defRPr>
      </a:lvl8pPr>
      <a:lvl9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pitchFamily="124" charset="0"/>
        </a:defRPr>
      </a:lvl9pPr>
    </p:titleStyle>
    <p:bodyStyle>
      <a:lvl1pPr marL="141685" indent="-141685" algn="l" defTabSz="128588" rtl="0" eaLnBrk="1" fontAlgn="base" hangingPunct="1">
        <a:spcBef>
          <a:spcPct val="0"/>
        </a:spcBef>
        <a:spcAft>
          <a:spcPts val="450"/>
        </a:spcAft>
        <a:buClr>
          <a:schemeClr val="accent4"/>
        </a:buClr>
        <a:buChar char="•"/>
        <a:defRPr sz="1500" b="0">
          <a:solidFill>
            <a:schemeClr val="tx1"/>
          </a:solidFill>
          <a:latin typeface="+mn-lt"/>
          <a:ea typeface="ＭＳ Ｐゴシック" pitchFamily="-60" charset="-128"/>
          <a:cs typeface="ＭＳ Ｐゴシック" pitchFamily="-60" charset="-128"/>
        </a:defRPr>
      </a:lvl1pPr>
      <a:lvl2pPr marL="257175" indent="-128588" algn="l" defTabSz="257175" rtl="0" eaLnBrk="1" fontAlgn="base" hangingPunct="1">
        <a:spcBef>
          <a:spcPct val="0"/>
        </a:spcBef>
        <a:spcAft>
          <a:spcPts val="450"/>
        </a:spcAft>
        <a:buClr>
          <a:schemeClr val="accent5">
            <a:lumMod val="75000"/>
          </a:schemeClr>
        </a:buClr>
        <a:buFont typeface="Arial" pitchFamily="34" charset="0"/>
        <a:buChar char="•"/>
        <a:defRPr sz="1350">
          <a:solidFill>
            <a:schemeClr val="tx1"/>
          </a:solidFill>
          <a:latin typeface="+mn-lt"/>
          <a:ea typeface="ＭＳ Ｐゴシック" pitchFamily="124" charset="-128"/>
        </a:defRPr>
      </a:lvl2pPr>
      <a:lvl3pPr marL="428625" indent="-128588" algn="l" defTabSz="428625" rtl="0" eaLnBrk="1" fontAlgn="base" hangingPunct="1">
        <a:spcBef>
          <a:spcPct val="0"/>
        </a:spcBef>
        <a:spcAft>
          <a:spcPts val="450"/>
        </a:spcAft>
        <a:buClr>
          <a:schemeClr val="accent5">
            <a:lumMod val="75000"/>
          </a:schemeClr>
        </a:buClr>
        <a:buFont typeface="Arial" pitchFamily="34" charset="0"/>
        <a:buChar char="•"/>
        <a:defRPr sz="1200">
          <a:solidFill>
            <a:schemeClr val="tx1"/>
          </a:solidFill>
          <a:latin typeface="+mn-lt"/>
          <a:ea typeface="ＭＳ Ｐゴシック" pitchFamily="124" charset="-128"/>
        </a:defRPr>
      </a:lvl3pPr>
      <a:lvl4pPr marL="988219" indent="-152400" algn="l" rtl="0" eaLnBrk="1" fontAlgn="base" hangingPunct="1">
        <a:spcBef>
          <a:spcPct val="0"/>
        </a:spcBef>
        <a:spcAft>
          <a:spcPct val="20000"/>
        </a:spcAft>
        <a:buFont typeface="Symbol" pitchFamily="18" charset="2"/>
        <a:buChar char="-"/>
        <a:defRPr sz="1200">
          <a:solidFill>
            <a:schemeClr val="tx1"/>
          </a:solidFill>
          <a:latin typeface="+mn-lt"/>
          <a:ea typeface="ＭＳ Ｐゴシック" pitchFamily="124" charset="-128"/>
        </a:defRPr>
      </a:lvl4pPr>
      <a:lvl5pPr marL="1287066" indent="-136922" algn="l" rtl="0" eaLnBrk="1" fontAlgn="base" hangingPunct="1">
        <a:spcBef>
          <a:spcPct val="0"/>
        </a:spcBef>
        <a:spcAft>
          <a:spcPct val="20000"/>
        </a:spcAft>
        <a:buChar char="•"/>
        <a:defRPr sz="1125">
          <a:solidFill>
            <a:schemeClr val="tx1"/>
          </a:solidFill>
          <a:latin typeface="+mn-lt"/>
          <a:ea typeface="ＭＳ Ｐゴシック" pitchFamily="124" charset="-128"/>
        </a:defRPr>
      </a:lvl5pPr>
      <a:lvl6pPr marL="1629966" indent="-136922" algn="l" rtl="0" eaLnBrk="1" fontAlgn="base" hangingPunct="1">
        <a:spcBef>
          <a:spcPct val="0"/>
        </a:spcBef>
        <a:spcAft>
          <a:spcPct val="20000"/>
        </a:spcAft>
        <a:buChar char="•"/>
        <a:defRPr sz="1125">
          <a:solidFill>
            <a:schemeClr val="tx1"/>
          </a:solidFill>
          <a:latin typeface="+mn-lt"/>
          <a:ea typeface="ＭＳ Ｐゴシック" pitchFamily="124" charset="-128"/>
        </a:defRPr>
      </a:lvl6pPr>
      <a:lvl7pPr marL="1972866" indent="-136922" algn="l" rtl="0" eaLnBrk="1" fontAlgn="base" hangingPunct="1">
        <a:spcBef>
          <a:spcPct val="0"/>
        </a:spcBef>
        <a:spcAft>
          <a:spcPct val="20000"/>
        </a:spcAft>
        <a:buChar char="•"/>
        <a:defRPr sz="1125">
          <a:solidFill>
            <a:schemeClr val="tx1"/>
          </a:solidFill>
          <a:latin typeface="+mn-lt"/>
          <a:ea typeface="ＭＳ Ｐゴシック" pitchFamily="124" charset="-128"/>
        </a:defRPr>
      </a:lvl7pPr>
      <a:lvl8pPr marL="2315766" indent="-136922" algn="l" rtl="0" eaLnBrk="1" fontAlgn="base" hangingPunct="1">
        <a:spcBef>
          <a:spcPct val="0"/>
        </a:spcBef>
        <a:spcAft>
          <a:spcPct val="20000"/>
        </a:spcAft>
        <a:buChar char="•"/>
        <a:defRPr sz="1125">
          <a:solidFill>
            <a:schemeClr val="tx1"/>
          </a:solidFill>
          <a:latin typeface="+mn-lt"/>
          <a:ea typeface="ＭＳ Ｐゴシック" pitchFamily="124" charset="-128"/>
        </a:defRPr>
      </a:lvl8pPr>
      <a:lvl9pPr marL="2658666" indent="-136922" algn="l" rtl="0" eaLnBrk="1" fontAlgn="base" hangingPunct="1">
        <a:spcBef>
          <a:spcPct val="0"/>
        </a:spcBef>
        <a:spcAft>
          <a:spcPct val="20000"/>
        </a:spcAft>
        <a:buChar char="•"/>
        <a:defRPr sz="1125">
          <a:solidFill>
            <a:schemeClr val="tx1"/>
          </a:solidFill>
          <a:latin typeface="+mn-lt"/>
          <a:ea typeface="ＭＳ Ｐゴシック" pitchFamily="124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8">
          <p15:clr>
            <a:srgbClr val="F26B43"/>
          </p15:clr>
        </p15:guide>
        <p15:guide id="4" pos="1992">
          <p15:clr>
            <a:srgbClr val="F26B43"/>
          </p15:clr>
        </p15:guide>
        <p15:guide id="5" pos="2112">
          <p15:clr>
            <a:srgbClr val="F26B43"/>
          </p15:clr>
        </p15:guide>
        <p15:guide id="6" pos="5712">
          <p15:clr>
            <a:srgbClr val="F26B43"/>
          </p15:clr>
        </p15:guide>
        <p15:guide id="7" pos="5568">
          <p15:clr>
            <a:srgbClr val="F26B43"/>
          </p15:clr>
        </p15:guide>
        <p15:guide id="8" pos="7512">
          <p15:clr>
            <a:srgbClr val="F26B43"/>
          </p15:clr>
        </p15:guide>
        <p15:guide id="9" orient="horz" pos="336">
          <p15:clr>
            <a:srgbClr val="F26B43"/>
          </p15:clr>
        </p15:guide>
        <p15:guide id="10" orient="horz" pos="671">
          <p15:clr>
            <a:srgbClr val="F26B43"/>
          </p15:clr>
        </p15:guide>
        <p15:guide id="11" orient="horz" pos="233">
          <p15:clr>
            <a:srgbClr val="F26B43"/>
          </p15:clr>
        </p15:guide>
        <p15:guide id="12" orient="horz" pos="3967">
          <p15:clr>
            <a:srgbClr val="F26B43"/>
          </p15:clr>
        </p15:guide>
        <p15:guide id="13" orient="horz" pos="3716">
          <p15:clr>
            <a:srgbClr val="F26B43"/>
          </p15:clr>
        </p15:guide>
        <p15:guide id="14" orient="horz" pos="158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png"/><Relationship Id="rId7" Type="http://schemas.openxmlformats.org/officeDocument/2006/relationships/image" Target="../media/image15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8.png"/><Relationship Id="rId5" Type="http://schemas.openxmlformats.org/officeDocument/2006/relationships/image" Target="../media/image149.png"/><Relationship Id="rId4" Type="http://schemas.openxmlformats.org/officeDocument/2006/relationships/image" Target="../media/image148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ctrTitle"/>
          </p:nvPr>
        </p:nvSpPr>
        <p:spPr>
          <a:xfrm>
            <a:off x="729450" y="1524500"/>
            <a:ext cx="7688100" cy="10815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lvl="0" algn="ctr"/>
            <a:r>
              <a:rPr lang="en-US" dirty="0"/>
              <a:t>Meshing techniques for Global DVC analysis</a:t>
            </a:r>
            <a:endParaRPr dirty="0"/>
          </a:p>
        </p:txBody>
      </p:sp>
      <p:sp>
        <p:nvSpPr>
          <p:cNvPr id="324" name="Shape 324"/>
          <p:cNvSpPr txBox="1">
            <a:spLocks noGrp="1"/>
          </p:cNvSpPr>
          <p:nvPr>
            <p:ph type="subTitle" idx="1"/>
          </p:nvPr>
        </p:nvSpPr>
        <p:spPr>
          <a:xfrm>
            <a:off x="726450" y="2571750"/>
            <a:ext cx="7688100" cy="541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" sz="1600" dirty="0"/>
              <a:t>Loic Courtois, Kamel Madi</a:t>
            </a: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13" y="3768412"/>
            <a:ext cx="2580586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811" y="3882312"/>
            <a:ext cx="2525624" cy="5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047" y="3768412"/>
            <a:ext cx="1731484" cy="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96EDF8-6D90-4123-9E74-51C62DF3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400050"/>
          </a:xfrm>
        </p:spPr>
        <p:txBody>
          <a:bodyPr/>
          <a:lstStyle/>
          <a:p>
            <a:r>
              <a:rPr lang="en-GB" dirty="0"/>
              <a:t>Digital Volume Correlation</a:t>
            </a:r>
          </a:p>
        </p:txBody>
      </p:sp>
      <p:sp>
        <p:nvSpPr>
          <p:cNvPr id="9" name="Shape 434">
            <a:extLst>
              <a:ext uri="{FF2B5EF4-FFF2-40B4-BE49-F238E27FC236}">
                <a16:creationId xmlns:a16="http://schemas.microsoft.com/office/drawing/2014/main" id="{17749639-3770-4EEF-B349-0430533D864A}"/>
              </a:ext>
            </a:extLst>
          </p:cNvPr>
          <p:cNvSpPr txBox="1"/>
          <p:nvPr/>
        </p:nvSpPr>
        <p:spPr>
          <a:xfrm>
            <a:off x="123504" y="495900"/>
            <a:ext cx="5419669" cy="4947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defTabSz="685800">
              <a:lnSpc>
                <a:spcPct val="90000"/>
              </a:lnSpc>
              <a:buSzPts val="2400"/>
            </a:pPr>
            <a:r>
              <a:rPr lang="en-US" sz="2400" i="1" kern="1200" dirty="0">
                <a:latin typeface="Calibri"/>
                <a:ea typeface="Calibri"/>
                <a:cs typeface="Calibri"/>
                <a:sym typeface="Calibri"/>
              </a:rPr>
              <a:t>A technique to measure displacements… and compute strains</a:t>
            </a:r>
            <a:endParaRPr sz="1800" kern="1200" dirty="0">
              <a:ea typeface="+mn-ea"/>
              <a:cs typeface="+mn-cs"/>
            </a:endParaRPr>
          </a:p>
        </p:txBody>
      </p:sp>
      <p:pic>
        <p:nvPicPr>
          <p:cNvPr id="10" name="Shape 435">
            <a:extLst>
              <a:ext uri="{FF2B5EF4-FFF2-40B4-BE49-F238E27FC236}">
                <a16:creationId xmlns:a16="http://schemas.microsoft.com/office/drawing/2014/main" id="{4E3A90B1-F7C2-45E0-BCEB-5F0E3EBEAF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52" y="1291228"/>
            <a:ext cx="5603373" cy="3356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436">
            <a:extLst>
              <a:ext uri="{FF2B5EF4-FFF2-40B4-BE49-F238E27FC236}">
                <a16:creationId xmlns:a16="http://schemas.microsoft.com/office/drawing/2014/main" id="{6F9284D6-F3D8-4693-A508-584676FD71E3}"/>
              </a:ext>
            </a:extLst>
          </p:cNvPr>
          <p:cNvSpPr txBox="1"/>
          <p:nvPr/>
        </p:nvSpPr>
        <p:spPr>
          <a:xfrm>
            <a:off x="1378477" y="4773967"/>
            <a:ext cx="4512219" cy="26485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114297" defTabSz="685800">
              <a:lnSpc>
                <a:spcPct val="90000"/>
              </a:lnSpc>
              <a:buSzPts val="1800"/>
            </a:pPr>
            <a:r>
              <a:rPr lang="en-US" sz="1600" kern="1200" dirty="0">
                <a:latin typeface="Calibri"/>
                <a:ea typeface="Calibri"/>
                <a:cs typeface="Calibri"/>
                <a:sym typeface="Calibri"/>
              </a:rPr>
              <a:t>Example : test of a plasterboard [</a:t>
            </a:r>
            <a:r>
              <a:rPr lang="en-US" sz="1600" kern="1200" dirty="0" err="1">
                <a:latin typeface="Calibri"/>
                <a:ea typeface="Calibri"/>
                <a:cs typeface="Calibri"/>
                <a:sym typeface="Calibri"/>
              </a:rPr>
              <a:t>Bouterf</a:t>
            </a:r>
            <a:r>
              <a:rPr lang="en-US" sz="1600" kern="1200" dirty="0">
                <a:latin typeface="Calibri"/>
                <a:ea typeface="Calibri"/>
                <a:cs typeface="Calibri"/>
                <a:sym typeface="Calibri"/>
              </a:rPr>
              <a:t> et al., 14]</a:t>
            </a:r>
            <a:endParaRPr sz="1800" kern="1200" dirty="0">
              <a:ea typeface="+mn-ea"/>
              <a:cs typeface="+mn-cs"/>
            </a:endParaRPr>
          </a:p>
        </p:txBody>
      </p:sp>
      <p:sp>
        <p:nvSpPr>
          <p:cNvPr id="12" name="Shape 437">
            <a:extLst>
              <a:ext uri="{FF2B5EF4-FFF2-40B4-BE49-F238E27FC236}">
                <a16:creationId xmlns:a16="http://schemas.microsoft.com/office/drawing/2014/main" id="{9F3D3C0E-15C2-49D8-A5AD-79B2FDD2FA95}"/>
              </a:ext>
            </a:extLst>
          </p:cNvPr>
          <p:cNvSpPr txBox="1"/>
          <p:nvPr/>
        </p:nvSpPr>
        <p:spPr>
          <a:xfrm>
            <a:off x="5731623" y="503192"/>
            <a:ext cx="1335959" cy="553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DCDC fracture test </a:t>
            </a:r>
            <a:endParaRPr sz="1800" kern="1200">
              <a:ea typeface="+mn-ea"/>
              <a:cs typeface="+mn-cs"/>
            </a:endParaRPr>
          </a:p>
        </p:txBody>
      </p:sp>
      <p:pic>
        <p:nvPicPr>
          <p:cNvPr id="13" name="Shape 438">
            <a:extLst>
              <a:ext uri="{FF2B5EF4-FFF2-40B4-BE49-F238E27FC236}">
                <a16:creationId xmlns:a16="http://schemas.microsoft.com/office/drawing/2014/main" id="{08B4D39F-2B0C-4B92-8901-5200C78AA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4023" y="405308"/>
            <a:ext cx="3204317" cy="433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39">
            <a:extLst>
              <a:ext uri="{FF2B5EF4-FFF2-40B4-BE49-F238E27FC236}">
                <a16:creationId xmlns:a16="http://schemas.microsoft.com/office/drawing/2014/main" id="{A5080B40-393B-4D47-BBEC-48671EAF30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4022" y="405310"/>
            <a:ext cx="3259978" cy="43328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440">
            <a:extLst>
              <a:ext uri="{FF2B5EF4-FFF2-40B4-BE49-F238E27FC236}">
                <a16:creationId xmlns:a16="http://schemas.microsoft.com/office/drawing/2014/main" id="{384BA2B8-5B18-4B43-A0F7-7017F9DC649E}"/>
              </a:ext>
            </a:extLst>
          </p:cNvPr>
          <p:cNvSpPr txBox="1"/>
          <p:nvPr/>
        </p:nvSpPr>
        <p:spPr>
          <a:xfrm>
            <a:off x="5845327" y="656711"/>
            <a:ext cx="1576903" cy="553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 defTabSz="685800">
              <a:buClrTx/>
            </a:pPr>
            <a:r>
              <a:rPr lang="en-US" sz="1500" kern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Example: DCDC fracture test </a:t>
            </a:r>
            <a:endParaRPr sz="1800" kern="1200" dirty="0">
              <a:ea typeface="+mn-ea"/>
              <a:cs typeface="+mn-cs"/>
            </a:endParaRPr>
          </a:p>
        </p:txBody>
      </p:sp>
      <p:sp>
        <p:nvSpPr>
          <p:cNvPr id="19" name="Shape 441">
            <a:extLst>
              <a:ext uri="{FF2B5EF4-FFF2-40B4-BE49-F238E27FC236}">
                <a16:creationId xmlns:a16="http://schemas.microsoft.com/office/drawing/2014/main" id="{B7D1CAFC-ED9D-48C5-AB6C-B76D1CE0E19E}"/>
              </a:ext>
            </a:extLst>
          </p:cNvPr>
          <p:cNvSpPr txBox="1"/>
          <p:nvPr/>
        </p:nvSpPr>
        <p:spPr>
          <a:xfrm>
            <a:off x="5635026" y="4843418"/>
            <a:ext cx="2130497" cy="3231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 defTabSz="685800">
              <a:buClrTx/>
            </a:pPr>
            <a:r>
              <a:rPr lang="en-US" sz="1500" b="1" kern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Jailin et al., 2017</a:t>
            </a:r>
            <a:endParaRPr sz="1800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582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DVC works?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67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1) Intro to Image Correlation</a:t>
            </a:r>
          </a:p>
        </p:txBody>
      </p:sp>
    </p:spTree>
    <p:extLst>
      <p:ext uri="{BB962C8B-B14F-4D97-AF65-F5344CB8AC3E}">
        <p14:creationId xmlns:p14="http://schemas.microsoft.com/office/powerpoint/2010/main" val="285246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F349-1F7A-421C-9AF8-CDB07220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Matching</a:t>
            </a:r>
            <a:endParaRPr lang="en-GB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F9BCDCE-915F-4577-A2C9-6DB84B557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819" t="19103" r="4327" b="16626"/>
          <a:stretch/>
        </p:blipFill>
        <p:spPr>
          <a:xfrm>
            <a:off x="5867401" y="2716388"/>
            <a:ext cx="2840736" cy="194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E0C6EC-3B68-4D79-AA3C-44FAD27B33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3" t="11771" r="51006" b="17605"/>
          <a:stretch/>
        </p:blipFill>
        <p:spPr>
          <a:xfrm>
            <a:off x="0" y="1031377"/>
            <a:ext cx="3152731" cy="2362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6F315B-FF12-42F7-89EE-496D34CE0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30"/>
          <a:stretch/>
        </p:blipFill>
        <p:spPr>
          <a:xfrm>
            <a:off x="990600" y="3562350"/>
            <a:ext cx="943821" cy="1001305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C82A3A20-D948-4880-AF73-348FA16698FD}"/>
              </a:ext>
            </a:extLst>
          </p:cNvPr>
          <p:cNvSpPr/>
          <p:nvPr/>
        </p:nvSpPr>
        <p:spPr>
          <a:xfrm>
            <a:off x="3152731" y="2212477"/>
            <a:ext cx="1952669" cy="7402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Cross-correlation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13E691-B60C-4E4E-A5E3-27733C230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009" y="678038"/>
            <a:ext cx="2979127" cy="2038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9BCA86-F3BA-4139-BF19-44FE79C62A4F}"/>
              </a:ext>
            </a:extLst>
          </p:cNvPr>
          <p:cNvSpPr txBox="1"/>
          <p:nvPr/>
        </p:nvSpPr>
        <p:spPr>
          <a:xfrm>
            <a:off x="3026665" y="3393577"/>
            <a:ext cx="2840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Correlation Coefficient can be computed in many different ways (normalized or not,…)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Zones of high correlation correspond to the best local match between the image data and the template</a:t>
            </a:r>
          </a:p>
        </p:txBody>
      </p:sp>
    </p:spTree>
    <p:extLst>
      <p:ext uri="{BB962C8B-B14F-4D97-AF65-F5344CB8AC3E}">
        <p14:creationId xmlns:p14="http://schemas.microsoft.com/office/powerpoint/2010/main" val="34067340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F349-1F7A-421C-9AF8-CDB07220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Correlation</a:t>
            </a:r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B6C5A31-6AD6-4154-9375-4ED6925E76E4}"/>
              </a:ext>
            </a:extLst>
          </p:cNvPr>
          <p:cNvSpPr/>
          <p:nvPr/>
        </p:nvSpPr>
        <p:spPr>
          <a:xfrm>
            <a:off x="3152731" y="2212477"/>
            <a:ext cx="1952669" cy="7402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Cross-correlation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81D92-94AD-40A6-BC05-E66836500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" t="15945" r="51796" b="18822"/>
          <a:stretch/>
        </p:blipFill>
        <p:spPr>
          <a:xfrm>
            <a:off x="28531" y="680704"/>
            <a:ext cx="2590800" cy="1884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6EA8C4-DAE5-4B4A-98AD-B2C67128C7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00"/>
          <a:stretch/>
        </p:blipFill>
        <p:spPr>
          <a:xfrm>
            <a:off x="2858719" y="2883527"/>
            <a:ext cx="1261363" cy="1274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6E5C00-015C-4D6F-8305-DF4C107A4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02"/>
          <a:stretch/>
        </p:blipFill>
        <p:spPr>
          <a:xfrm>
            <a:off x="2860548" y="985652"/>
            <a:ext cx="1143000" cy="12743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B73E4F-2D06-4E52-B90D-6FF807902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" t="13490" r="52000" b="17652"/>
          <a:stretch/>
        </p:blipFill>
        <p:spPr>
          <a:xfrm>
            <a:off x="64802" y="2581473"/>
            <a:ext cx="2590800" cy="18842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F1D54-B864-41BB-8165-DD2E7D2BA74E}"/>
              </a:ext>
            </a:extLst>
          </p:cNvPr>
          <p:cNvGrpSpPr/>
          <p:nvPr/>
        </p:nvGrpSpPr>
        <p:grpSpPr>
          <a:xfrm>
            <a:off x="4572000" y="580759"/>
            <a:ext cx="4572000" cy="1651279"/>
            <a:chOff x="5105399" y="1127334"/>
            <a:chExt cx="4026166" cy="14541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97A92C-F89F-4534-BABB-8556780D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5399" y="1127334"/>
              <a:ext cx="2212501" cy="14541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8222D05-7AC9-440F-AFA0-A0DE004A4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919" t="21753" r="9843" b="16440"/>
            <a:stretch/>
          </p:blipFill>
          <p:spPr>
            <a:xfrm>
              <a:off x="7273341" y="1163398"/>
              <a:ext cx="1858224" cy="13539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130853-A47B-4F50-A4F6-872F33B57E33}"/>
              </a:ext>
            </a:extLst>
          </p:cNvPr>
          <p:cNvGrpSpPr/>
          <p:nvPr/>
        </p:nvGrpSpPr>
        <p:grpSpPr>
          <a:xfrm>
            <a:off x="4549445" y="2984259"/>
            <a:ext cx="4577470" cy="1581783"/>
            <a:chOff x="5105400" y="2617536"/>
            <a:chExt cx="4018149" cy="13885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2886CB-4CCD-493E-947C-61D563D2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400" y="2621848"/>
              <a:ext cx="2212500" cy="138419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7A751BE-9875-4E35-84B5-47456CEE3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918" t="21753" r="9844" b="16440"/>
            <a:stretch/>
          </p:blipFill>
          <p:spPr>
            <a:xfrm>
              <a:off x="7273341" y="2617536"/>
              <a:ext cx="1850208" cy="134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6183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2) DVC Approaches</a:t>
            </a:r>
          </a:p>
        </p:txBody>
      </p:sp>
    </p:spTree>
    <p:extLst>
      <p:ext uri="{BB962C8B-B14F-4D97-AF65-F5344CB8AC3E}">
        <p14:creationId xmlns:p14="http://schemas.microsoft.com/office/powerpoint/2010/main" val="279970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B2FFD5-6931-4A31-942A-EF4F1936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Approach</a:t>
            </a:r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5A199-5E72-4739-8C51-23FF35B00F48}"/>
              </a:ext>
            </a:extLst>
          </p:cNvPr>
          <p:cNvSpPr txBox="1"/>
          <p:nvPr/>
        </p:nvSpPr>
        <p:spPr>
          <a:xfrm>
            <a:off x="6252656" y="506392"/>
            <a:ext cx="27956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u="sng" dirty="0"/>
          </a:p>
          <a:p>
            <a:endParaRPr lang="en-GB" sz="1500" u="sng" dirty="0"/>
          </a:p>
          <a:p>
            <a:pPr marL="257175" indent="-257175">
              <a:buFont typeface="Wingdings" panose="05000000000000000000" pitchFamily="2" charset="2"/>
              <a:buChar char="v"/>
            </a:pPr>
            <a:endParaRPr lang="en-GB" sz="1500" dirty="0">
              <a:solidFill>
                <a:srgbClr val="FF000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v"/>
            </a:pPr>
            <a:r>
              <a:rPr lang="en-GB" sz="1500" dirty="0">
                <a:solidFill>
                  <a:srgbClr val="FF0000"/>
                </a:solidFill>
              </a:rPr>
              <a:t>Difficult to capture complex shapes</a:t>
            </a:r>
          </a:p>
          <a:p>
            <a:pPr marL="257175" indent="-257175">
              <a:buFont typeface="Wingdings" panose="05000000000000000000" pitchFamily="2" charset="2"/>
              <a:buChar char="v"/>
            </a:pPr>
            <a:endParaRPr lang="en-GB" sz="1500" dirty="0">
              <a:solidFill>
                <a:srgbClr val="FF000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v"/>
            </a:pPr>
            <a:r>
              <a:rPr lang="en-GB" sz="1500" dirty="0">
                <a:solidFill>
                  <a:srgbClr val="FF0000"/>
                </a:solidFill>
              </a:rPr>
              <a:t>Disp. continuity not satisfied</a:t>
            </a:r>
          </a:p>
          <a:p>
            <a:endParaRPr lang="en-GB" sz="1500" dirty="0">
              <a:solidFill>
                <a:srgbClr val="FF000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v"/>
            </a:pPr>
            <a:r>
              <a:rPr lang="en-GB" sz="1500" dirty="0">
                <a:solidFill>
                  <a:srgbClr val="FF0000"/>
                </a:solidFill>
              </a:rPr>
              <a:t>Visualisation and quantification are limited</a:t>
            </a:r>
          </a:p>
          <a:p>
            <a:pPr marL="257175" indent="-257175">
              <a:buFont typeface="Wingdings" panose="05000000000000000000" pitchFamily="2" charset="2"/>
              <a:buChar char="v"/>
            </a:pPr>
            <a:endParaRPr lang="en-GB" sz="1500" dirty="0">
              <a:solidFill>
                <a:srgbClr val="FF000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v"/>
            </a:pPr>
            <a:r>
              <a:rPr lang="en-GB" sz="1500" dirty="0">
                <a:solidFill>
                  <a:srgbClr val="FF0000"/>
                </a:solidFill>
              </a:rPr>
              <a:t>Need to save large amount of data (images) </a:t>
            </a:r>
          </a:p>
          <a:p>
            <a:pPr marL="257175" indent="-257175">
              <a:buFont typeface="Wingdings" panose="05000000000000000000" pitchFamily="2" charset="2"/>
              <a:buChar char="v"/>
            </a:pPr>
            <a:endParaRPr lang="en-GB" sz="1500" dirty="0">
              <a:solidFill>
                <a:srgbClr val="FF0000"/>
              </a:solidFill>
            </a:endParaRPr>
          </a:p>
          <a:p>
            <a:endParaRPr lang="fr-FR" sz="1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1015FB-43AA-4391-B465-40583A957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" y="470235"/>
            <a:ext cx="6193135" cy="4168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3B9A9-4124-4085-86CD-76C90A3A3E6E}"/>
              </a:ext>
            </a:extLst>
          </p:cNvPr>
          <p:cNvSpPr txBox="1"/>
          <p:nvPr/>
        </p:nvSpPr>
        <p:spPr>
          <a:xfrm>
            <a:off x="3238043" y="431044"/>
            <a:ext cx="30414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Iterative process</a:t>
            </a:r>
            <a:endParaRPr lang="fr-FR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2E554-5D74-4FA4-8A17-BB9F7D5BAD26}"/>
              </a:ext>
            </a:extLst>
          </p:cNvPr>
          <p:cNvSpPr txBox="1"/>
          <p:nvPr/>
        </p:nvSpPr>
        <p:spPr>
          <a:xfrm>
            <a:off x="3416193" y="4142351"/>
            <a:ext cx="2606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Digital Volume Correlation: local approach </a:t>
            </a:r>
            <a:endParaRPr lang="fr-FR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2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076"/>
    </mc:Choice>
    <mc:Fallback xmlns="">
      <p:transition advTm="53076"/>
    </mc:Fallback>
  </mc:AlternateContent>
  <p:extLst>
    <p:ext uri="{E180D4A7-C9FB-4DFB-919C-405C955672EB}">
      <p14:showEvtLst xmlns:p14="http://schemas.microsoft.com/office/powerpoint/2010/main">
        <p14:playEvt time="15" objId="11"/>
        <p14:stopEvt time="15" objId="11"/>
        <p14:playEvt time="15" objId="11"/>
        <p14:playEvt time="15482" objId="11"/>
        <p14:stopEvt time="21880" objId="11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E3C8CAF-E3E6-45FA-8EFF-B1FAF9BDA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4" y="459216"/>
            <a:ext cx="6097454" cy="40933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AC7AA0-145B-4266-82BB-C521FB36D741}"/>
              </a:ext>
            </a:extLst>
          </p:cNvPr>
          <p:cNvSpPr txBox="1"/>
          <p:nvPr/>
        </p:nvSpPr>
        <p:spPr>
          <a:xfrm>
            <a:off x="6284527" y="799535"/>
            <a:ext cx="283695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u="sng" dirty="0"/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GB" sz="1500" dirty="0">
                <a:solidFill>
                  <a:srgbClr val="00B050"/>
                </a:solidFill>
              </a:rPr>
              <a:t>Flexible meshing to capture complex shapes (tetrahedra)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en-GB" sz="1500" dirty="0">
              <a:solidFill>
                <a:srgbClr val="00B05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GB" sz="1500" dirty="0">
                <a:solidFill>
                  <a:srgbClr val="00B050"/>
                </a:solidFill>
              </a:rPr>
              <a:t>Global FE approach: disp. continuity satisfied</a:t>
            </a:r>
          </a:p>
          <a:p>
            <a:endParaRPr lang="en-GB" sz="1500" dirty="0">
              <a:solidFill>
                <a:srgbClr val="00B05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GB" sz="1500" dirty="0">
                <a:solidFill>
                  <a:srgbClr val="00B050"/>
                </a:solidFill>
              </a:rPr>
              <a:t>Local and global combined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en-GB" sz="1500" dirty="0">
              <a:solidFill>
                <a:srgbClr val="00B05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GB" sz="1500" dirty="0">
                <a:solidFill>
                  <a:srgbClr val="00B050"/>
                </a:solidFill>
              </a:rPr>
              <a:t>Memory efficient (data stored in meshes)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endParaRPr lang="fr-FR" sz="15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300237-D7F8-4D25-82BE-E07FEE36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Approach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97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915"/>
    </mc:Choice>
    <mc:Fallback xmlns="">
      <p:transition advTm="5191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232">
            <a:extLst>
              <a:ext uri="{FF2B5EF4-FFF2-40B4-BE49-F238E27FC236}">
                <a16:creationId xmlns:a16="http://schemas.microsoft.com/office/drawing/2014/main" id="{318516AF-F42F-4468-A9B3-5211F3EB3D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095" y="956747"/>
            <a:ext cx="1749749" cy="15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34">
            <a:extLst>
              <a:ext uri="{FF2B5EF4-FFF2-40B4-BE49-F238E27FC236}">
                <a16:creationId xmlns:a16="http://schemas.microsoft.com/office/drawing/2014/main" id="{843413E9-07DF-4B90-B014-1D67599D42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047" y="2884000"/>
            <a:ext cx="1749750" cy="1756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687715-55B3-47FC-9ED3-154D6295C101}"/>
              </a:ext>
            </a:extLst>
          </p:cNvPr>
          <p:cNvCxnSpPr/>
          <p:nvPr/>
        </p:nvCxnSpPr>
        <p:spPr>
          <a:xfrm>
            <a:off x="1596800" y="914400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DD50EC-76DC-491E-95C6-0E346A89C3C7}"/>
              </a:ext>
            </a:extLst>
          </p:cNvPr>
          <p:cNvCxnSpPr/>
          <p:nvPr/>
        </p:nvCxnSpPr>
        <p:spPr>
          <a:xfrm>
            <a:off x="1368200" y="2724150"/>
            <a:ext cx="457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601CD2-D36F-4B00-B46E-F7E271E1A7B4}"/>
              </a:ext>
            </a:extLst>
          </p:cNvPr>
          <p:cNvSpPr txBox="1"/>
          <p:nvPr/>
        </p:nvSpPr>
        <p:spPr>
          <a:xfrm>
            <a:off x="1215800" y="52092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FF0000"/>
                </a:solidFill>
                <a:ea typeface="+mn-ea"/>
                <a:cs typeface="+mn-cs"/>
              </a:rPr>
              <a:t>Subset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09DEA9-65F8-4766-85B9-0EDFFAC54C4E}"/>
              </a:ext>
            </a:extLst>
          </p:cNvPr>
          <p:cNvSpPr txBox="1"/>
          <p:nvPr/>
        </p:nvSpPr>
        <p:spPr>
          <a:xfrm>
            <a:off x="1143000" y="238639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FF0000"/>
                </a:solidFill>
                <a:ea typeface="+mn-ea"/>
                <a:cs typeface="+mn-cs"/>
              </a:rPr>
              <a:t>Element size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BB760D-B1A1-4D2F-8954-72C811513F3B}"/>
              </a:ext>
            </a:extLst>
          </p:cNvPr>
          <p:cNvCxnSpPr/>
          <p:nvPr/>
        </p:nvCxnSpPr>
        <p:spPr>
          <a:xfrm flipV="1">
            <a:off x="2054000" y="956746"/>
            <a:ext cx="0" cy="47200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575135-E00B-4917-A1F8-FE5BC680A2FA}"/>
              </a:ext>
            </a:extLst>
          </p:cNvPr>
          <p:cNvCxnSpPr/>
          <p:nvPr/>
        </p:nvCxnSpPr>
        <p:spPr>
          <a:xfrm flipV="1">
            <a:off x="1607305" y="956746"/>
            <a:ext cx="0" cy="472004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54AFA9-82E1-433A-93BD-9758F4A9D2FB}"/>
              </a:ext>
            </a:extLst>
          </p:cNvPr>
          <p:cNvCxnSpPr>
            <a:cxnSpLocks/>
          </p:cNvCxnSpPr>
          <p:nvPr/>
        </p:nvCxnSpPr>
        <p:spPr>
          <a:xfrm flipV="1">
            <a:off x="1767922" y="2755725"/>
            <a:ext cx="0" cy="3494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AFF6BD-067C-4220-AE34-D0898F554BB2}"/>
              </a:ext>
            </a:extLst>
          </p:cNvPr>
          <p:cNvCxnSpPr>
            <a:cxnSpLocks/>
          </p:cNvCxnSpPr>
          <p:nvPr/>
        </p:nvCxnSpPr>
        <p:spPr>
          <a:xfrm flipV="1">
            <a:off x="1407756" y="2748291"/>
            <a:ext cx="0" cy="3494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A2052CD-083C-4387-82E8-36B57F45198E}"/>
              </a:ext>
            </a:extLst>
          </p:cNvPr>
          <p:cNvSpPr txBox="1"/>
          <p:nvPr/>
        </p:nvSpPr>
        <p:spPr>
          <a:xfrm>
            <a:off x="3179967" y="1047750"/>
            <a:ext cx="4651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2000" kern="1200" dirty="0">
                <a:solidFill>
                  <a:srgbClr val="FF0000"/>
                </a:solidFill>
                <a:ea typeface="+mn-ea"/>
                <a:cs typeface="+mn-cs"/>
              </a:rPr>
              <a:t>Contrast/Texture</a:t>
            </a:r>
            <a:r>
              <a:rPr lang="en-GB" sz="2000" kern="1200" dirty="0">
                <a:ea typeface="+mn-ea"/>
                <a:cs typeface="+mn-cs"/>
              </a:rPr>
              <a:t>: random pattern produced by changes in local contrast (tracking features)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BA5581-AD66-469D-86B7-2243F8074C57}"/>
              </a:ext>
            </a:extLst>
          </p:cNvPr>
          <p:cNvSpPr txBox="1"/>
          <p:nvPr/>
        </p:nvSpPr>
        <p:spPr>
          <a:xfrm>
            <a:off x="3134795" y="2393384"/>
            <a:ext cx="5634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2000" kern="1200" dirty="0">
                <a:solidFill>
                  <a:srgbClr val="FF0000"/>
                </a:solidFill>
                <a:ea typeface="+mn-ea"/>
                <a:cs typeface="+mn-cs"/>
              </a:rPr>
              <a:t>Spatial resolution</a:t>
            </a:r>
            <a:r>
              <a:rPr lang="en-GB" sz="2000" kern="1200" dirty="0">
                <a:ea typeface="+mn-ea"/>
                <a:cs typeface="+mn-cs"/>
              </a:rPr>
              <a:t>: length scale at which the displacements are evaluated </a:t>
            </a:r>
          </a:p>
          <a:p>
            <a:pPr marL="285743" indent="-285743" defTabSz="685800">
              <a:buClrTx/>
              <a:buFont typeface="Wingdings" panose="05000000000000000000" pitchFamily="2" charset="2"/>
              <a:buChar char="v"/>
            </a:pPr>
            <a:r>
              <a:rPr lang="en-GB" sz="2000" b="1" kern="1200" dirty="0">
                <a:ea typeface="+mn-ea"/>
                <a:cs typeface="+mn-cs"/>
              </a:rPr>
              <a:t>Local</a:t>
            </a:r>
            <a:r>
              <a:rPr lang="en-GB" sz="2000" kern="1200" dirty="0">
                <a:ea typeface="+mn-ea"/>
                <a:cs typeface="+mn-cs"/>
              </a:rPr>
              <a:t>: cubic root of the mean volume of local subset</a:t>
            </a:r>
          </a:p>
          <a:p>
            <a:pPr marL="285743" indent="-285743" defTabSz="685800">
              <a:buClrTx/>
              <a:buFont typeface="Wingdings" panose="05000000000000000000" pitchFamily="2" charset="2"/>
              <a:buChar char="v"/>
            </a:pPr>
            <a:r>
              <a:rPr lang="en-GB" sz="2000" b="1" kern="1200" dirty="0">
                <a:ea typeface="+mn-ea"/>
                <a:cs typeface="+mn-cs"/>
              </a:rPr>
              <a:t>Global</a:t>
            </a:r>
            <a:r>
              <a:rPr lang="en-GB" sz="2000" kern="1200" dirty="0">
                <a:ea typeface="+mn-ea"/>
                <a:cs typeface="+mn-cs"/>
              </a:rPr>
              <a:t>: cubic root of the mean number of voxels (volume) considered for the nodal displacement measurement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62F6C2-DCFD-4606-8F45-82AE5E5E74E7}"/>
              </a:ext>
            </a:extLst>
          </p:cNvPr>
          <p:cNvCxnSpPr>
            <a:cxnSpLocks/>
          </p:cNvCxnSpPr>
          <p:nvPr/>
        </p:nvCxnSpPr>
        <p:spPr>
          <a:xfrm flipV="1">
            <a:off x="2286000" y="1378179"/>
            <a:ext cx="934552" cy="1879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4FE5B7-65A0-4057-9DA3-8E05EFD96E35}"/>
              </a:ext>
            </a:extLst>
          </p:cNvPr>
          <p:cNvCxnSpPr>
            <a:cxnSpLocks/>
          </p:cNvCxnSpPr>
          <p:nvPr/>
        </p:nvCxnSpPr>
        <p:spPr>
          <a:xfrm flipV="1">
            <a:off x="2299667" y="1310205"/>
            <a:ext cx="897335" cy="325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120055-70AB-4011-B231-C0ABC0F1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 technical terms: contrast, spatial resolution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96260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22177" y="1084760"/>
            <a:ext cx="3219300" cy="4021500"/>
          </a:xfrm>
          <a:prstGeom prst="round2SameRect">
            <a:avLst>
              <a:gd name="adj1" fmla="val 2743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8913" marR="0" lvl="0" indent="-188913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Multimodal 3D image import</a:t>
            </a:r>
            <a:endParaRPr>
              <a:solidFill>
                <a:srgbClr val="7F7F7F"/>
              </a:solidFill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Image processing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2D and 3D visualization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Advanced segmentation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Surface mesh generation</a:t>
            </a:r>
            <a:endParaRPr>
              <a:solidFill>
                <a:srgbClr val="7F7F7F"/>
              </a:solidFill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Tetrahedral mesh generation</a:t>
            </a:r>
            <a:endParaRPr>
              <a:solidFill>
                <a:srgbClr val="7F7F7F"/>
              </a:solidFill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Export to FE and CFD software</a:t>
            </a:r>
            <a:endParaRPr>
              <a:solidFill>
                <a:srgbClr val="7F7F7F"/>
              </a:solidFill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Digital Volume Correlation: Compute 3D full-field displacements and strains and bridge the gap between experiments and simulations  </a:t>
            </a:r>
            <a:endParaRPr>
              <a:solidFill>
                <a:srgbClr val="7F7F7F"/>
              </a:solidFill>
            </a:endParaRPr>
          </a:p>
          <a:p>
            <a:pPr marL="188913" marR="0" lvl="0" indent="-103188" algn="l" rtl="0">
              <a:spcBef>
                <a:spcPts val="135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Calibri"/>
              <a:buNone/>
            </a:pP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3944606" y="1687198"/>
            <a:ext cx="3818466" cy="1741667"/>
          </a:xfrm>
          <a:prstGeom prst="ellipse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Shape 376"/>
          <p:cNvSpPr/>
          <p:nvPr/>
        </p:nvSpPr>
        <p:spPr>
          <a:xfrm>
            <a:off x="4895590" y="2193816"/>
            <a:ext cx="14174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Avizo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7" name="Shape 377"/>
          <p:cNvGrpSpPr/>
          <p:nvPr/>
        </p:nvGrpSpPr>
        <p:grpSpPr>
          <a:xfrm>
            <a:off x="3648598" y="3100225"/>
            <a:ext cx="933545" cy="836244"/>
            <a:chOff x="488561" y="855475"/>
            <a:chExt cx="1244727" cy="1114991"/>
          </a:xfrm>
        </p:grpSpPr>
        <p:sp>
          <p:nvSpPr>
            <p:cNvPr id="378" name="Shape 378"/>
            <p:cNvSpPr/>
            <p:nvPr/>
          </p:nvSpPr>
          <p:spPr>
            <a:xfrm>
              <a:off x="488561" y="1693468"/>
              <a:ext cx="1244727" cy="276998"/>
            </a:xfrm>
            <a:custGeom>
              <a:avLst/>
              <a:gdLst/>
              <a:ahLst/>
              <a:cxnLst/>
              <a:rect l="0" t="0" r="0" b="0"/>
              <a:pathLst>
                <a:path w="1028700" h="223519" extrusionOk="0">
                  <a:moveTo>
                    <a:pt x="1028700" y="0"/>
                  </a:moveTo>
                  <a:lnTo>
                    <a:pt x="0" y="0"/>
                  </a:lnTo>
                  <a:lnTo>
                    <a:pt x="89" y="175574"/>
                  </a:lnTo>
                  <a:lnTo>
                    <a:pt x="5986" y="215028"/>
                  </a:lnTo>
                  <a:lnTo>
                    <a:pt x="47894" y="223458"/>
                  </a:lnTo>
                  <a:lnTo>
                    <a:pt x="971550" y="223469"/>
                  </a:lnTo>
                  <a:lnTo>
                    <a:pt x="994479" y="223247"/>
                  </a:lnTo>
                  <a:lnTo>
                    <a:pt x="1028137" y="195752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797417" y="1069600"/>
              <a:ext cx="621665" cy="276998"/>
            </a:xfrm>
            <a:custGeom>
              <a:avLst/>
              <a:gdLst/>
              <a:ahLst/>
              <a:cxnLst/>
              <a:rect l="0" t="0" r="0" b="0"/>
              <a:pathLst>
                <a:path w="621665" h="621664" extrusionOk="0">
                  <a:moveTo>
                    <a:pt x="310616" y="0"/>
                  </a:moveTo>
                  <a:lnTo>
                    <a:pt x="260232" y="4065"/>
                  </a:lnTo>
                  <a:lnTo>
                    <a:pt x="212436" y="15835"/>
                  </a:lnTo>
                  <a:lnTo>
                    <a:pt x="167869" y="34669"/>
                  </a:lnTo>
                  <a:lnTo>
                    <a:pt x="127169" y="59929"/>
                  </a:lnTo>
                  <a:lnTo>
                    <a:pt x="90976" y="90974"/>
                  </a:lnTo>
                  <a:lnTo>
                    <a:pt x="59930" y="127166"/>
                  </a:lnTo>
                  <a:lnTo>
                    <a:pt x="34669" y="167864"/>
                  </a:lnTo>
                  <a:lnTo>
                    <a:pt x="15835" y="212430"/>
                  </a:lnTo>
                  <a:lnTo>
                    <a:pt x="4065" y="260223"/>
                  </a:lnTo>
                  <a:lnTo>
                    <a:pt x="0" y="310603"/>
                  </a:lnTo>
                  <a:lnTo>
                    <a:pt x="1029" y="336079"/>
                  </a:lnTo>
                  <a:lnTo>
                    <a:pt x="9027" y="385249"/>
                  </a:lnTo>
                  <a:lnTo>
                    <a:pt x="24409" y="431511"/>
                  </a:lnTo>
                  <a:lnTo>
                    <a:pt x="46536" y="474224"/>
                  </a:lnTo>
                  <a:lnTo>
                    <a:pt x="74770" y="512750"/>
                  </a:lnTo>
                  <a:lnTo>
                    <a:pt x="108469" y="546450"/>
                  </a:lnTo>
                  <a:lnTo>
                    <a:pt x="146995" y="574683"/>
                  </a:lnTo>
                  <a:lnTo>
                    <a:pt x="189709" y="596811"/>
                  </a:lnTo>
                  <a:lnTo>
                    <a:pt x="235970" y="612193"/>
                  </a:lnTo>
                  <a:lnTo>
                    <a:pt x="285140" y="620190"/>
                  </a:lnTo>
                  <a:lnTo>
                    <a:pt x="310616" y="621220"/>
                  </a:lnTo>
                  <a:lnTo>
                    <a:pt x="336092" y="620190"/>
                  </a:lnTo>
                  <a:lnTo>
                    <a:pt x="385262" y="612193"/>
                  </a:lnTo>
                  <a:lnTo>
                    <a:pt x="431523" y="596811"/>
                  </a:lnTo>
                  <a:lnTo>
                    <a:pt x="474237" y="574683"/>
                  </a:lnTo>
                  <a:lnTo>
                    <a:pt x="512763" y="546450"/>
                  </a:lnTo>
                  <a:lnTo>
                    <a:pt x="546463" y="512750"/>
                  </a:lnTo>
                  <a:lnTo>
                    <a:pt x="574696" y="474224"/>
                  </a:lnTo>
                  <a:lnTo>
                    <a:pt x="596823" y="431511"/>
                  </a:lnTo>
                  <a:lnTo>
                    <a:pt x="612206" y="385249"/>
                  </a:lnTo>
                  <a:lnTo>
                    <a:pt x="620203" y="336079"/>
                  </a:lnTo>
                  <a:lnTo>
                    <a:pt x="621233" y="310603"/>
                  </a:lnTo>
                  <a:lnTo>
                    <a:pt x="620203" y="285129"/>
                  </a:lnTo>
                  <a:lnTo>
                    <a:pt x="612206" y="235963"/>
                  </a:lnTo>
                  <a:lnTo>
                    <a:pt x="596823" y="189704"/>
                  </a:lnTo>
                  <a:lnTo>
                    <a:pt x="574696" y="146992"/>
                  </a:lnTo>
                  <a:lnTo>
                    <a:pt x="546463" y="108467"/>
                  </a:lnTo>
                  <a:lnTo>
                    <a:pt x="512763" y="74768"/>
                  </a:lnTo>
                  <a:lnTo>
                    <a:pt x="474237" y="46536"/>
                  </a:lnTo>
                  <a:lnTo>
                    <a:pt x="431523" y="24409"/>
                  </a:lnTo>
                  <a:lnTo>
                    <a:pt x="385262" y="9027"/>
                  </a:lnTo>
                  <a:lnTo>
                    <a:pt x="336092" y="1029"/>
                  </a:lnTo>
                  <a:lnTo>
                    <a:pt x="310616" y="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596574" y="855475"/>
              <a:ext cx="1028700" cy="276998"/>
            </a:xfrm>
            <a:custGeom>
              <a:avLst/>
              <a:gdLst/>
              <a:ahLst/>
              <a:cxnLst/>
              <a:rect l="0" t="0" r="0" b="0"/>
              <a:pathLst>
                <a:path w="1028700" h="838200" extrusionOk="0">
                  <a:moveTo>
                    <a:pt x="57150" y="0"/>
                  </a:moveTo>
                  <a:lnTo>
                    <a:pt x="18427" y="1773"/>
                  </a:lnTo>
                  <a:lnTo>
                    <a:pt x="10" y="47894"/>
                  </a:lnTo>
                  <a:lnTo>
                    <a:pt x="0" y="838161"/>
                  </a:lnTo>
                  <a:lnTo>
                    <a:pt x="1028700" y="838161"/>
                  </a:lnTo>
                  <a:lnTo>
                    <a:pt x="1028610" y="47894"/>
                  </a:lnTo>
                  <a:lnTo>
                    <a:pt x="1022713" y="8440"/>
                  </a:lnTo>
                  <a:lnTo>
                    <a:pt x="980805" y="1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888A8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989342" y="918463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989336" y="918463"/>
              <a:ext cx="474781" cy="27699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989342" y="918463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noFill/>
            <a:ln w="12325" cap="flat" cmpd="sng">
              <a:solidFill>
                <a:srgbClr val="DEDF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929982" y="977811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929994" y="977811"/>
              <a:ext cx="474789" cy="27699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929982" y="977811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noFill/>
            <a:ln w="12325" cap="flat" cmpd="sng">
              <a:solidFill>
                <a:srgbClr val="DEDF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870634" y="1037158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870638" y="1037159"/>
              <a:ext cx="474785" cy="27699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870634" y="1037158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noFill/>
            <a:ln w="12325" cap="flat" cmpd="sng">
              <a:solidFill>
                <a:srgbClr val="DEDF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811288" y="1096505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811289" y="1096517"/>
              <a:ext cx="474788" cy="27699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811288" y="1096505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noFill/>
            <a:ln w="12325" cap="flat" cmpd="sng">
              <a:solidFill>
                <a:srgbClr val="DEDF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751941" y="1155865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751941" y="1155865"/>
              <a:ext cx="474789" cy="27699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751941" y="1155865"/>
              <a:ext cx="474980" cy="276998"/>
            </a:xfrm>
            <a:custGeom>
              <a:avLst/>
              <a:gdLst/>
              <a:ahLst/>
              <a:cxnLst/>
              <a:rect l="0" t="0" r="0" b="0"/>
              <a:pathLst>
                <a:path w="474980" h="474980" extrusionOk="0">
                  <a:moveTo>
                    <a:pt x="0" y="474789"/>
                  </a:moveTo>
                  <a:lnTo>
                    <a:pt x="474789" y="474789"/>
                  </a:lnTo>
                  <a:lnTo>
                    <a:pt x="474789" y="0"/>
                  </a:lnTo>
                  <a:lnTo>
                    <a:pt x="0" y="0"/>
                  </a:lnTo>
                  <a:lnTo>
                    <a:pt x="0" y="474789"/>
                  </a:lnTo>
                  <a:close/>
                </a:path>
              </a:pathLst>
            </a:custGeom>
            <a:noFill/>
            <a:ln w="12325" cap="flat" cmpd="sng">
              <a:solidFill>
                <a:srgbClr val="DEDF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700948" y="1727060"/>
              <a:ext cx="933048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9525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RAW IMAGES</a:t>
              </a:r>
              <a:endParaRPr/>
            </a:p>
          </p:txBody>
        </p:sp>
      </p:grpSp>
      <p:grpSp>
        <p:nvGrpSpPr>
          <p:cNvPr id="397" name="Shape 397"/>
          <p:cNvGrpSpPr/>
          <p:nvPr/>
        </p:nvGrpSpPr>
        <p:grpSpPr>
          <a:xfrm>
            <a:off x="3268542" y="1834481"/>
            <a:ext cx="1068055" cy="842466"/>
            <a:chOff x="2406555" y="2178082"/>
            <a:chExt cx="1424073" cy="1123287"/>
          </a:xfrm>
        </p:grpSpPr>
        <p:sp>
          <p:nvSpPr>
            <p:cNvPr id="398" name="Shape 398"/>
            <p:cNvSpPr/>
            <p:nvPr/>
          </p:nvSpPr>
          <p:spPr>
            <a:xfrm>
              <a:off x="2514600" y="2178082"/>
              <a:ext cx="1028700" cy="276998"/>
            </a:xfrm>
            <a:custGeom>
              <a:avLst/>
              <a:gdLst/>
              <a:ahLst/>
              <a:cxnLst/>
              <a:rect l="0" t="0" r="0" b="0"/>
              <a:pathLst>
                <a:path w="1028700" h="885189" extrusionOk="0">
                  <a:moveTo>
                    <a:pt x="57111" y="0"/>
                  </a:moveTo>
                  <a:lnTo>
                    <a:pt x="9156" y="5780"/>
                  </a:lnTo>
                  <a:lnTo>
                    <a:pt x="0" y="46246"/>
                  </a:lnTo>
                  <a:lnTo>
                    <a:pt x="85" y="838841"/>
                  </a:lnTo>
                  <a:lnTo>
                    <a:pt x="12815" y="881422"/>
                  </a:lnTo>
                  <a:lnTo>
                    <a:pt x="971511" y="885088"/>
                  </a:lnTo>
                  <a:lnTo>
                    <a:pt x="993815" y="884874"/>
                  </a:lnTo>
                  <a:lnTo>
                    <a:pt x="1027873" y="858325"/>
                  </a:lnTo>
                  <a:lnTo>
                    <a:pt x="1028622" y="838841"/>
                  </a:lnTo>
                  <a:lnTo>
                    <a:pt x="1028537" y="46246"/>
                  </a:lnTo>
                  <a:lnTo>
                    <a:pt x="1015807" y="3665"/>
                  </a:lnTo>
                  <a:lnTo>
                    <a:pt x="57111" y="0"/>
                  </a:lnTo>
                  <a:close/>
                </a:path>
              </a:pathLst>
            </a:custGeom>
            <a:solidFill>
              <a:srgbClr val="DEDF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2514608" y="2178083"/>
              <a:ext cx="1028622" cy="27699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2406555" y="3024371"/>
              <a:ext cx="1424073" cy="276998"/>
            </a:xfrm>
            <a:custGeom>
              <a:avLst/>
              <a:gdLst/>
              <a:ahLst/>
              <a:cxnLst/>
              <a:rect l="0" t="0" r="0" b="0"/>
              <a:pathLst>
                <a:path w="1028700" h="280670" extrusionOk="0">
                  <a:moveTo>
                    <a:pt x="1028700" y="0"/>
                  </a:moveTo>
                  <a:lnTo>
                    <a:pt x="0" y="0"/>
                  </a:lnTo>
                  <a:lnTo>
                    <a:pt x="89" y="232762"/>
                  </a:lnTo>
                  <a:lnTo>
                    <a:pt x="5986" y="272216"/>
                  </a:lnTo>
                  <a:lnTo>
                    <a:pt x="47894" y="280646"/>
                  </a:lnTo>
                  <a:lnTo>
                    <a:pt x="971550" y="280657"/>
                  </a:lnTo>
                  <a:lnTo>
                    <a:pt x="994479" y="280435"/>
                  </a:lnTo>
                  <a:lnTo>
                    <a:pt x="1028137" y="252940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Shape 401"/>
            <p:cNvSpPr txBox="1"/>
            <p:nvPr/>
          </p:nvSpPr>
          <p:spPr>
            <a:xfrm>
              <a:off x="2468347" y="3073339"/>
              <a:ext cx="1362281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8574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IMAGE PROCESSING</a:t>
              </a:r>
              <a:endParaRPr/>
            </a:p>
          </p:txBody>
        </p:sp>
      </p:grpSp>
      <p:grpSp>
        <p:nvGrpSpPr>
          <p:cNvPr id="402" name="Shape 402"/>
          <p:cNvGrpSpPr/>
          <p:nvPr/>
        </p:nvGrpSpPr>
        <p:grpSpPr>
          <a:xfrm>
            <a:off x="4357458" y="1129966"/>
            <a:ext cx="933545" cy="709107"/>
            <a:chOff x="3813154" y="2705706"/>
            <a:chExt cx="1244727" cy="945475"/>
          </a:xfrm>
        </p:grpSpPr>
        <p:sp>
          <p:nvSpPr>
            <p:cNvPr id="403" name="Shape 403"/>
            <p:cNvSpPr/>
            <p:nvPr/>
          </p:nvSpPr>
          <p:spPr>
            <a:xfrm>
              <a:off x="4000613" y="2705706"/>
              <a:ext cx="937260" cy="276999"/>
            </a:xfrm>
            <a:custGeom>
              <a:avLst/>
              <a:gdLst/>
              <a:ahLst/>
              <a:cxnLst/>
              <a:rect l="0" t="0" r="0" b="0"/>
              <a:pathLst>
                <a:path w="937260" h="672464" extrusionOk="0">
                  <a:moveTo>
                    <a:pt x="0" y="0"/>
                  </a:moveTo>
                  <a:lnTo>
                    <a:pt x="937260" y="0"/>
                  </a:lnTo>
                  <a:lnTo>
                    <a:pt x="937260" y="672084"/>
                  </a:lnTo>
                  <a:lnTo>
                    <a:pt x="0" y="672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3921175" y="2709602"/>
              <a:ext cx="1028700" cy="27699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3813154" y="3374182"/>
              <a:ext cx="1244727" cy="276999"/>
            </a:xfrm>
            <a:custGeom>
              <a:avLst/>
              <a:gdLst/>
              <a:ahLst/>
              <a:cxnLst/>
              <a:rect l="0" t="0" r="0" b="0"/>
              <a:pathLst>
                <a:path w="1028700" h="280670" extrusionOk="0">
                  <a:moveTo>
                    <a:pt x="1028700" y="0"/>
                  </a:moveTo>
                  <a:lnTo>
                    <a:pt x="0" y="0"/>
                  </a:lnTo>
                  <a:lnTo>
                    <a:pt x="89" y="232762"/>
                  </a:lnTo>
                  <a:lnTo>
                    <a:pt x="5986" y="272216"/>
                  </a:lnTo>
                  <a:lnTo>
                    <a:pt x="47894" y="280646"/>
                  </a:lnTo>
                  <a:lnTo>
                    <a:pt x="971550" y="280657"/>
                  </a:lnTo>
                  <a:lnTo>
                    <a:pt x="994479" y="280435"/>
                  </a:lnTo>
                  <a:lnTo>
                    <a:pt x="1028137" y="252940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3898553" y="3464627"/>
              <a:ext cx="1124702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9525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3D EXPLORATION</a:t>
              </a:r>
              <a:endParaRPr/>
            </a:p>
          </p:txBody>
        </p:sp>
      </p:grpSp>
      <p:sp>
        <p:nvSpPr>
          <p:cNvPr id="407" name="Shape 407"/>
          <p:cNvSpPr/>
          <p:nvPr/>
        </p:nvSpPr>
        <p:spPr>
          <a:xfrm>
            <a:off x="5151575" y="3100225"/>
            <a:ext cx="1013413" cy="1169496"/>
          </a:xfrm>
          <a:prstGeom prst="roundRect">
            <a:avLst>
              <a:gd name="adj" fmla="val 6379"/>
            </a:avLst>
          </a:prstGeom>
          <a:solidFill>
            <a:srgbClr val="7F7F7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6605107" y="3700656"/>
            <a:ext cx="93057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525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ACQUISITION</a:t>
            </a:r>
            <a:endParaRPr sz="7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9" name="Shape 409"/>
          <p:cNvGrpSpPr/>
          <p:nvPr/>
        </p:nvGrpSpPr>
        <p:grpSpPr>
          <a:xfrm>
            <a:off x="5713924" y="882682"/>
            <a:ext cx="933545" cy="828290"/>
            <a:chOff x="489403" y="5002037"/>
            <a:chExt cx="1244727" cy="1104386"/>
          </a:xfrm>
        </p:grpSpPr>
        <p:sp>
          <p:nvSpPr>
            <p:cNvPr id="410" name="Shape 410"/>
            <p:cNvSpPr/>
            <p:nvPr/>
          </p:nvSpPr>
          <p:spPr>
            <a:xfrm>
              <a:off x="595744" y="5002037"/>
              <a:ext cx="1028700" cy="276999"/>
            </a:xfrm>
            <a:custGeom>
              <a:avLst/>
              <a:gdLst/>
              <a:ahLst/>
              <a:cxnLst/>
              <a:rect l="0" t="0" r="0" b="0"/>
              <a:pathLst>
                <a:path w="1028700" h="901700" extrusionOk="0">
                  <a:moveTo>
                    <a:pt x="57139" y="0"/>
                  </a:moveTo>
                  <a:lnTo>
                    <a:pt x="18417" y="1773"/>
                  </a:lnTo>
                  <a:lnTo>
                    <a:pt x="0" y="47894"/>
                  </a:lnTo>
                  <a:lnTo>
                    <a:pt x="78" y="853652"/>
                  </a:lnTo>
                  <a:lnTo>
                    <a:pt x="5976" y="893106"/>
                  </a:lnTo>
                  <a:lnTo>
                    <a:pt x="47884" y="901536"/>
                  </a:lnTo>
                  <a:lnTo>
                    <a:pt x="971539" y="901547"/>
                  </a:lnTo>
                  <a:lnTo>
                    <a:pt x="994468" y="901325"/>
                  </a:lnTo>
                  <a:lnTo>
                    <a:pt x="1028126" y="873830"/>
                  </a:lnTo>
                  <a:lnTo>
                    <a:pt x="1028678" y="853652"/>
                  </a:lnTo>
                  <a:lnTo>
                    <a:pt x="1028599" y="47894"/>
                  </a:lnTo>
                  <a:lnTo>
                    <a:pt x="1022702" y="8440"/>
                  </a:lnTo>
                  <a:lnTo>
                    <a:pt x="980794" y="10"/>
                  </a:lnTo>
                  <a:lnTo>
                    <a:pt x="57139" y="0"/>
                  </a:lnTo>
                  <a:close/>
                </a:path>
              </a:pathLst>
            </a:custGeom>
            <a:solidFill>
              <a:srgbClr val="DEDF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595742" y="5002048"/>
              <a:ext cx="1028678" cy="27699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489403" y="5829424"/>
              <a:ext cx="1244727" cy="276999"/>
            </a:xfrm>
            <a:custGeom>
              <a:avLst/>
              <a:gdLst/>
              <a:ahLst/>
              <a:cxnLst/>
              <a:rect l="0" t="0" r="0" b="0"/>
              <a:pathLst>
                <a:path w="1028700" h="280670" extrusionOk="0">
                  <a:moveTo>
                    <a:pt x="1028700" y="0"/>
                  </a:moveTo>
                  <a:lnTo>
                    <a:pt x="0" y="0"/>
                  </a:lnTo>
                  <a:lnTo>
                    <a:pt x="89" y="232762"/>
                  </a:lnTo>
                  <a:lnTo>
                    <a:pt x="5986" y="272216"/>
                  </a:lnTo>
                  <a:lnTo>
                    <a:pt x="47894" y="280646"/>
                  </a:lnTo>
                  <a:lnTo>
                    <a:pt x="971550" y="280657"/>
                  </a:lnTo>
                  <a:lnTo>
                    <a:pt x="994479" y="280435"/>
                  </a:lnTo>
                  <a:lnTo>
                    <a:pt x="1028137" y="252940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Shape 413"/>
            <p:cNvSpPr txBox="1"/>
            <p:nvPr/>
          </p:nvSpPr>
          <p:spPr>
            <a:xfrm>
              <a:off x="616028" y="5864490"/>
              <a:ext cx="1028700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9525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SEGMENTATION</a:t>
              </a:r>
              <a:endParaRPr/>
            </a:p>
          </p:txBody>
        </p:sp>
      </p:grpSp>
      <p:grpSp>
        <p:nvGrpSpPr>
          <p:cNvPr id="414" name="Shape 414"/>
          <p:cNvGrpSpPr/>
          <p:nvPr/>
        </p:nvGrpSpPr>
        <p:grpSpPr>
          <a:xfrm>
            <a:off x="6943579" y="1215299"/>
            <a:ext cx="1548503" cy="825876"/>
            <a:chOff x="6317332" y="1617998"/>
            <a:chExt cx="2064670" cy="1101169"/>
          </a:xfrm>
        </p:grpSpPr>
        <p:sp>
          <p:nvSpPr>
            <p:cNvPr id="415" name="Shape 415"/>
            <p:cNvSpPr/>
            <p:nvPr/>
          </p:nvSpPr>
          <p:spPr>
            <a:xfrm>
              <a:off x="6317372" y="1618005"/>
              <a:ext cx="2064628" cy="276999"/>
            </a:xfrm>
            <a:custGeom>
              <a:avLst/>
              <a:gdLst/>
              <a:ahLst/>
              <a:cxnLst/>
              <a:rect l="0" t="0" r="0" b="0"/>
              <a:pathLst>
                <a:path w="2484120" h="885189" extrusionOk="0">
                  <a:moveTo>
                    <a:pt x="57111" y="0"/>
                  </a:moveTo>
                  <a:lnTo>
                    <a:pt x="9156" y="5780"/>
                  </a:lnTo>
                  <a:lnTo>
                    <a:pt x="0" y="46246"/>
                  </a:lnTo>
                  <a:lnTo>
                    <a:pt x="85" y="838841"/>
                  </a:lnTo>
                  <a:lnTo>
                    <a:pt x="12815" y="881422"/>
                  </a:lnTo>
                  <a:lnTo>
                    <a:pt x="2426639" y="885088"/>
                  </a:lnTo>
                  <a:lnTo>
                    <a:pt x="2448943" y="884874"/>
                  </a:lnTo>
                  <a:lnTo>
                    <a:pt x="2483001" y="858325"/>
                  </a:lnTo>
                  <a:lnTo>
                    <a:pt x="2483750" y="838841"/>
                  </a:lnTo>
                  <a:lnTo>
                    <a:pt x="2483665" y="46246"/>
                  </a:lnTo>
                  <a:lnTo>
                    <a:pt x="2470934" y="3665"/>
                  </a:lnTo>
                  <a:lnTo>
                    <a:pt x="57111" y="0"/>
                  </a:lnTo>
                  <a:close/>
                </a:path>
              </a:pathLst>
            </a:custGeom>
            <a:solidFill>
              <a:srgbClr val="DEDF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7331247" y="1617998"/>
              <a:ext cx="1050753" cy="27699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6317335" y="2442168"/>
              <a:ext cx="2064667" cy="276999"/>
            </a:xfrm>
            <a:custGeom>
              <a:avLst/>
              <a:gdLst/>
              <a:ahLst/>
              <a:cxnLst/>
              <a:rect l="0" t="0" r="0" b="0"/>
              <a:pathLst>
                <a:path w="2484120" h="281304" extrusionOk="0">
                  <a:moveTo>
                    <a:pt x="2483827" y="0"/>
                  </a:moveTo>
                  <a:lnTo>
                    <a:pt x="0" y="0"/>
                  </a:lnTo>
                  <a:lnTo>
                    <a:pt x="89" y="233207"/>
                  </a:lnTo>
                  <a:lnTo>
                    <a:pt x="5986" y="272660"/>
                  </a:lnTo>
                  <a:lnTo>
                    <a:pt x="47894" y="281091"/>
                  </a:lnTo>
                  <a:lnTo>
                    <a:pt x="2426677" y="281101"/>
                  </a:lnTo>
                  <a:lnTo>
                    <a:pt x="2449607" y="280880"/>
                  </a:lnTo>
                  <a:lnTo>
                    <a:pt x="2483265" y="253384"/>
                  </a:lnTo>
                  <a:lnTo>
                    <a:pt x="2483827" y="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Shape 418"/>
            <p:cNvSpPr txBox="1"/>
            <p:nvPr/>
          </p:nvSpPr>
          <p:spPr>
            <a:xfrm>
              <a:off x="6362769" y="2505876"/>
              <a:ext cx="2019231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9525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MEASUREMENTS &amp; ANALYSIS</a:t>
              </a: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6317332" y="1714607"/>
              <a:ext cx="1064357" cy="276999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6826183" y="1978792"/>
              <a:ext cx="907948" cy="276999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Shape 421"/>
          <p:cNvGrpSpPr/>
          <p:nvPr/>
        </p:nvGrpSpPr>
        <p:grpSpPr>
          <a:xfrm>
            <a:off x="8040287" y="1977094"/>
            <a:ext cx="933545" cy="424384"/>
            <a:chOff x="2856433" y="4149294"/>
            <a:chExt cx="1244727" cy="565844"/>
          </a:xfrm>
        </p:grpSpPr>
        <p:sp>
          <p:nvSpPr>
            <p:cNvPr id="422" name="Shape 422"/>
            <p:cNvSpPr/>
            <p:nvPr/>
          </p:nvSpPr>
          <p:spPr>
            <a:xfrm>
              <a:off x="2856433" y="4438140"/>
              <a:ext cx="1244727" cy="276998"/>
            </a:xfrm>
            <a:custGeom>
              <a:avLst/>
              <a:gdLst/>
              <a:ahLst/>
              <a:cxnLst/>
              <a:rect l="0" t="0" r="0" b="0"/>
              <a:pathLst>
                <a:path w="1028700" h="281304" extrusionOk="0">
                  <a:moveTo>
                    <a:pt x="1028700" y="0"/>
                  </a:moveTo>
                  <a:lnTo>
                    <a:pt x="0" y="0"/>
                  </a:lnTo>
                  <a:lnTo>
                    <a:pt x="89" y="233207"/>
                  </a:lnTo>
                  <a:lnTo>
                    <a:pt x="5986" y="272660"/>
                  </a:lnTo>
                  <a:lnTo>
                    <a:pt x="47894" y="281091"/>
                  </a:lnTo>
                  <a:lnTo>
                    <a:pt x="971550" y="281101"/>
                  </a:lnTo>
                  <a:lnTo>
                    <a:pt x="994479" y="280880"/>
                  </a:lnTo>
                  <a:lnTo>
                    <a:pt x="1028137" y="253384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3778364" y="4149294"/>
              <a:ext cx="92709" cy="276999"/>
            </a:xfrm>
            <a:custGeom>
              <a:avLst/>
              <a:gdLst/>
              <a:ahLst/>
              <a:cxnLst/>
              <a:rect l="0" t="0" r="0" b="0"/>
              <a:pathLst>
                <a:path w="92710" h="104139" extrusionOk="0">
                  <a:moveTo>
                    <a:pt x="0" y="0"/>
                  </a:moveTo>
                  <a:lnTo>
                    <a:pt x="0" y="103593"/>
                  </a:lnTo>
                  <a:lnTo>
                    <a:pt x="92621" y="51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Shape 424"/>
            <p:cNvSpPr txBox="1"/>
            <p:nvPr/>
          </p:nvSpPr>
          <p:spPr>
            <a:xfrm>
              <a:off x="3020068" y="4494461"/>
              <a:ext cx="996678" cy="153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9525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3D MESHING</a:t>
              </a:r>
              <a:endParaRPr sz="7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5" name="Shape 4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20426" y="3246387"/>
            <a:ext cx="848106" cy="73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73734" y="2418876"/>
            <a:ext cx="884821" cy="1164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Shape 427"/>
          <p:cNvGrpSpPr/>
          <p:nvPr/>
        </p:nvGrpSpPr>
        <p:grpSpPr>
          <a:xfrm>
            <a:off x="6502369" y="3161648"/>
            <a:ext cx="959461" cy="1130695"/>
            <a:chOff x="6502369" y="3161648"/>
            <a:chExt cx="959461" cy="1130695"/>
          </a:xfrm>
        </p:grpSpPr>
        <p:grpSp>
          <p:nvGrpSpPr>
            <p:cNvPr id="428" name="Shape 428"/>
            <p:cNvGrpSpPr/>
            <p:nvPr/>
          </p:nvGrpSpPr>
          <p:grpSpPr>
            <a:xfrm>
              <a:off x="6508009" y="3161648"/>
              <a:ext cx="933545" cy="214918"/>
              <a:chOff x="2856433" y="4438141"/>
              <a:chExt cx="1244727" cy="276999"/>
            </a:xfrm>
          </p:grpSpPr>
          <p:sp>
            <p:nvSpPr>
              <p:cNvPr id="429" name="Shape 429"/>
              <p:cNvSpPr/>
              <p:nvPr/>
            </p:nvSpPr>
            <p:spPr>
              <a:xfrm>
                <a:off x="2856433" y="4438141"/>
                <a:ext cx="1244727" cy="276999"/>
              </a:xfrm>
              <a:custGeom>
                <a:avLst/>
                <a:gdLst/>
                <a:ahLst/>
                <a:cxnLst/>
                <a:rect l="0" t="0" r="0" b="0"/>
                <a:pathLst>
                  <a:path w="1028700" h="281304" extrusionOk="0">
                    <a:moveTo>
                      <a:pt x="1028700" y="0"/>
                    </a:moveTo>
                    <a:lnTo>
                      <a:pt x="0" y="0"/>
                    </a:lnTo>
                    <a:lnTo>
                      <a:pt x="89" y="233207"/>
                    </a:lnTo>
                    <a:lnTo>
                      <a:pt x="5986" y="272660"/>
                    </a:lnTo>
                    <a:lnTo>
                      <a:pt x="47894" y="281091"/>
                    </a:lnTo>
                    <a:lnTo>
                      <a:pt x="971550" y="281101"/>
                    </a:lnTo>
                    <a:lnTo>
                      <a:pt x="994479" y="280880"/>
                    </a:lnTo>
                    <a:lnTo>
                      <a:pt x="1028137" y="253384"/>
                    </a:lnTo>
                    <a:lnTo>
                      <a:pt x="1028700" y="0"/>
                    </a:lnTo>
                    <a:close/>
                  </a:path>
                </a:pathLst>
              </a:custGeom>
              <a:solidFill>
                <a:srgbClr val="D7143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Shape 430"/>
              <p:cNvSpPr txBox="1"/>
              <p:nvPr/>
            </p:nvSpPr>
            <p:spPr>
              <a:xfrm>
                <a:off x="3020068" y="4494461"/>
                <a:ext cx="996678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9525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5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EXPORT TO FE</a:t>
                </a:r>
                <a:endParaRPr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31" name="Shape 43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502369" y="3474733"/>
              <a:ext cx="959461" cy="8176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2" name="Shape 432"/>
          <p:cNvGrpSpPr/>
          <p:nvPr/>
        </p:nvGrpSpPr>
        <p:grpSpPr>
          <a:xfrm>
            <a:off x="7747487" y="3671680"/>
            <a:ext cx="1356246" cy="1450894"/>
            <a:chOff x="7747487" y="3671680"/>
            <a:chExt cx="1356246" cy="1450894"/>
          </a:xfrm>
        </p:grpSpPr>
        <p:grpSp>
          <p:nvGrpSpPr>
            <p:cNvPr id="433" name="Shape 433"/>
            <p:cNvGrpSpPr/>
            <p:nvPr/>
          </p:nvGrpSpPr>
          <p:grpSpPr>
            <a:xfrm>
              <a:off x="7747487" y="3671680"/>
              <a:ext cx="1356246" cy="1450894"/>
              <a:chOff x="7747487" y="3671680"/>
              <a:chExt cx="1356246" cy="1450894"/>
            </a:xfrm>
          </p:grpSpPr>
          <p:sp>
            <p:nvSpPr>
              <p:cNvPr id="434" name="Shape 434"/>
              <p:cNvSpPr/>
              <p:nvPr/>
            </p:nvSpPr>
            <p:spPr>
              <a:xfrm>
                <a:off x="7747487" y="3671680"/>
                <a:ext cx="1356246" cy="297477"/>
              </a:xfrm>
              <a:custGeom>
                <a:avLst/>
                <a:gdLst/>
                <a:ahLst/>
                <a:cxnLst/>
                <a:rect l="0" t="0" r="0" b="0"/>
                <a:pathLst>
                  <a:path w="1028700" h="281304" extrusionOk="0">
                    <a:moveTo>
                      <a:pt x="1028700" y="0"/>
                    </a:moveTo>
                    <a:lnTo>
                      <a:pt x="0" y="0"/>
                    </a:lnTo>
                    <a:lnTo>
                      <a:pt x="89" y="233207"/>
                    </a:lnTo>
                    <a:lnTo>
                      <a:pt x="5986" y="272660"/>
                    </a:lnTo>
                    <a:lnTo>
                      <a:pt x="47894" y="281091"/>
                    </a:lnTo>
                    <a:lnTo>
                      <a:pt x="971550" y="281101"/>
                    </a:lnTo>
                    <a:lnTo>
                      <a:pt x="994479" y="280880"/>
                    </a:lnTo>
                    <a:lnTo>
                      <a:pt x="1028137" y="253384"/>
                    </a:lnTo>
                    <a:lnTo>
                      <a:pt x="1028700" y="0"/>
                    </a:lnTo>
                    <a:close/>
                  </a:path>
                </a:pathLst>
              </a:custGeom>
              <a:solidFill>
                <a:srgbClr val="D7143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5" name="Shape 435"/>
              <p:cNvPicPr preferRelativeResize="0"/>
              <p:nvPr/>
            </p:nvPicPr>
            <p:blipFill rotWithShape="1">
              <a:blip r:embed="rId14">
                <a:alphaModFix/>
              </a:blip>
              <a:srcRect l="20089" r="13426"/>
              <a:stretch/>
            </p:blipFill>
            <p:spPr>
              <a:xfrm>
                <a:off x="7785672" y="3984765"/>
                <a:ext cx="1306246" cy="11378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6" name="Shape 436"/>
            <p:cNvSpPr txBox="1"/>
            <p:nvPr/>
          </p:nvSpPr>
          <p:spPr>
            <a:xfrm>
              <a:off x="7801901" y="3728720"/>
              <a:ext cx="1273788" cy="1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9525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DIGITAL VOLUME CORRELATION</a:t>
              </a:r>
              <a:endParaRPr sz="7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1378525" y="179825"/>
            <a:ext cx="55161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Avizo</a:t>
            </a:r>
            <a:r>
              <a:rPr lang="en" sz="2400" b="1" i="0" u="none" strike="noStrike" cap="none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/>
              <a:t>Digital Volume Correlation 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51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1653207" y="90552"/>
            <a:ext cx="66414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</a:t>
            </a: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1112500" y="1139483"/>
            <a:ext cx="7842300" cy="3469248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400"/>
              <a:buChar char="➢"/>
            </a:pPr>
            <a:r>
              <a:rPr lang="fr-FR" sz="1400" b="1" dirty="0">
                <a:solidFill>
                  <a:srgbClr val="222222"/>
                </a:solidFill>
              </a:rPr>
              <a:t>1:30pm-2:45pm :</a:t>
            </a:r>
          </a:p>
          <a:p>
            <a:pPr lvl="2" indent="-317500">
              <a:spcBef>
                <a:spcPts val="800"/>
              </a:spcBef>
              <a:buClr>
                <a:srgbClr val="222222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222222"/>
                </a:solidFill>
              </a:rPr>
              <a:t>Introduction to DVC</a:t>
            </a:r>
          </a:p>
          <a:p>
            <a:pPr lvl="2" indent="-317500">
              <a:spcBef>
                <a:spcPts val="800"/>
              </a:spcBef>
              <a:buClr>
                <a:srgbClr val="222222"/>
              </a:buClr>
              <a:buSzPts val="1400"/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222222"/>
                </a:solidFill>
              </a:rPr>
              <a:t> </a:t>
            </a:r>
            <a:r>
              <a:rPr lang="fr-FR" sz="1100" dirty="0" err="1">
                <a:solidFill>
                  <a:srgbClr val="222222"/>
                </a:solidFill>
              </a:rPr>
              <a:t>Specific</a:t>
            </a:r>
            <a:r>
              <a:rPr lang="fr-FR" sz="1100" dirty="0">
                <a:solidFill>
                  <a:srgbClr val="222222"/>
                </a:solidFill>
              </a:rPr>
              <a:t> </a:t>
            </a:r>
            <a:r>
              <a:rPr lang="fr-FR" sz="1100" dirty="0" err="1">
                <a:solidFill>
                  <a:srgbClr val="222222"/>
                </a:solidFill>
              </a:rPr>
              <a:t>meshing</a:t>
            </a:r>
            <a:r>
              <a:rPr lang="fr-FR" sz="1100" dirty="0">
                <a:solidFill>
                  <a:srgbClr val="222222"/>
                </a:solidFill>
              </a:rPr>
              <a:t> </a:t>
            </a:r>
            <a:r>
              <a:rPr lang="fr-FR" sz="1100" dirty="0" err="1">
                <a:solidFill>
                  <a:srgbClr val="222222"/>
                </a:solidFill>
              </a:rPr>
              <a:t>needs</a:t>
            </a:r>
            <a:r>
              <a:rPr lang="fr-FR" sz="1100" dirty="0">
                <a:solidFill>
                  <a:srgbClr val="222222"/>
                </a:solidFill>
              </a:rPr>
              <a:t> for DVC</a:t>
            </a:r>
          </a:p>
          <a:p>
            <a: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400"/>
              <a:buChar char="➢"/>
            </a:pPr>
            <a:endParaRPr lang="fr-FR" sz="1400" b="1" dirty="0">
              <a:solidFill>
                <a:srgbClr val="222222"/>
              </a:solidFill>
            </a:endParaRPr>
          </a:p>
          <a:p>
            <a: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400"/>
              <a:buChar char="➢"/>
            </a:pPr>
            <a:r>
              <a:rPr lang="en" sz="1400" b="1" dirty="0">
                <a:solidFill>
                  <a:srgbClr val="222222"/>
                </a:solidFill>
              </a:rPr>
              <a:t>2:45</a:t>
            </a:r>
            <a:r>
              <a:rPr lang="en-GB" sz="1400" b="1" dirty="0">
                <a:solidFill>
                  <a:srgbClr val="222222"/>
                </a:solidFill>
              </a:rPr>
              <a:t>pm</a:t>
            </a:r>
            <a:r>
              <a:rPr lang="en" sz="1400" b="1" dirty="0">
                <a:solidFill>
                  <a:srgbClr val="222222"/>
                </a:solidFill>
              </a:rPr>
              <a:t> :</a:t>
            </a:r>
            <a:r>
              <a:rPr lang="en" sz="1400" dirty="0">
                <a:solidFill>
                  <a:srgbClr val="222222"/>
                </a:solidFill>
              </a:rPr>
              <a:t> </a:t>
            </a:r>
            <a:r>
              <a:rPr lang="en-GB" sz="1400" dirty="0">
                <a:solidFill>
                  <a:srgbClr val="222222"/>
                </a:solidFill>
              </a:rPr>
              <a:t>Coffee break</a:t>
            </a:r>
            <a:endParaRPr lang="en" sz="1400" dirty="0">
              <a:solidFill>
                <a:srgbClr val="222222"/>
              </a:solidFill>
            </a:endParaRPr>
          </a:p>
          <a:p>
            <a: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400"/>
              <a:buChar char="➢"/>
            </a:pPr>
            <a:endParaRPr lang="en" sz="1400" b="1" dirty="0">
              <a:solidFill>
                <a:srgbClr val="222222"/>
              </a:solidFill>
            </a:endParaRPr>
          </a:p>
          <a:p>
            <a:pPr marL="914400" marR="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400"/>
              <a:buChar char="➢"/>
            </a:pPr>
            <a:r>
              <a:rPr lang="en" sz="1400" b="1" dirty="0">
                <a:solidFill>
                  <a:srgbClr val="222222"/>
                </a:solidFill>
              </a:rPr>
              <a:t>3:15</a:t>
            </a:r>
            <a:r>
              <a:rPr lang="en-GB" sz="1400" b="1" dirty="0">
                <a:solidFill>
                  <a:srgbClr val="222222"/>
                </a:solidFill>
              </a:rPr>
              <a:t>pm-5pm</a:t>
            </a:r>
            <a:r>
              <a:rPr lang="en" sz="1400" b="1" dirty="0">
                <a:solidFill>
                  <a:srgbClr val="222222"/>
                </a:solidFill>
              </a:rPr>
              <a:t> :</a:t>
            </a:r>
          </a:p>
          <a:p>
            <a:pPr marL="1225550" lvl="2" indent="-171450">
              <a:spcBef>
                <a:spcPts val="800"/>
              </a:spcBef>
              <a:buClr>
                <a:srgbClr val="222222"/>
              </a:buClr>
              <a:buSzPts val="1400"/>
            </a:pPr>
            <a:r>
              <a:rPr lang="en-GB" sz="1100" dirty="0">
                <a:solidFill>
                  <a:srgbClr val="222222"/>
                </a:solidFill>
              </a:rPr>
              <a:t>DVC calculation</a:t>
            </a:r>
          </a:p>
          <a:p>
            <a:pPr marL="1225550" lvl="2" indent="-171450">
              <a:spcBef>
                <a:spcPts val="800"/>
              </a:spcBef>
              <a:buClr>
                <a:srgbClr val="222222"/>
              </a:buClr>
              <a:buSzPts val="1400"/>
            </a:pPr>
            <a:r>
              <a:rPr lang="en-GB" sz="1100" dirty="0">
                <a:solidFill>
                  <a:srgbClr val="222222"/>
                </a:solidFill>
              </a:rPr>
              <a:t>Visualisation of results</a:t>
            </a:r>
          </a:p>
          <a:p>
            <a:pPr marL="1225550" lvl="2" indent="-171450">
              <a:spcBef>
                <a:spcPts val="800"/>
              </a:spcBef>
              <a:buClr>
                <a:srgbClr val="222222"/>
              </a:buClr>
              <a:buSzPts val="1400"/>
            </a:pPr>
            <a:r>
              <a:rPr lang="en-GB" sz="1100" dirty="0">
                <a:solidFill>
                  <a:srgbClr val="222222"/>
                </a:solidFill>
              </a:rPr>
              <a:t>Example of dialog with FE</a:t>
            </a:r>
            <a:endParaRPr sz="1100" dirty="0">
              <a:solidFill>
                <a:srgbClr val="22222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2163C8-44BD-4E97-A5F7-CD98447F3461}"/>
              </a:ext>
            </a:extLst>
          </p:cNvPr>
          <p:cNvCxnSpPr/>
          <p:nvPr/>
        </p:nvCxnSpPr>
        <p:spPr>
          <a:xfrm>
            <a:off x="1112500" y="2342271"/>
            <a:ext cx="784230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1356D-F6E1-426F-9B3A-7D0DEB1BC799}"/>
              </a:ext>
            </a:extLst>
          </p:cNvPr>
          <p:cNvCxnSpPr/>
          <p:nvPr/>
        </p:nvCxnSpPr>
        <p:spPr>
          <a:xfrm>
            <a:off x="1112500" y="2705687"/>
            <a:ext cx="7842300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1797" y="817325"/>
            <a:ext cx="4612203" cy="43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/>
          <p:nvPr/>
        </p:nvSpPr>
        <p:spPr>
          <a:xfrm>
            <a:off x="294386" y="1190335"/>
            <a:ext cx="3610800" cy="2467200"/>
          </a:xfrm>
          <a:prstGeom prst="round2SameRect">
            <a:avLst>
              <a:gd name="adj1" fmla="val 2743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8913" marR="0" lvl="0" indent="-188913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Char char="•"/>
            </a:pPr>
            <a:r>
              <a:rPr lang="en" sz="1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2x DVC</a:t>
            </a:r>
            <a:r>
              <a:rPr lang="en" sz="15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solutions implemented</a:t>
            </a:r>
            <a:endParaRPr sz="15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03188" algn="l" rtl="0">
              <a:spcBef>
                <a:spcPts val="135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Calibri"/>
              <a:buNone/>
            </a:pP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“Classic“ subset based </a:t>
            </a:r>
            <a:r>
              <a:rPr lang="en" sz="135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local approach</a:t>
            </a: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using local cross-correlation in the spatial domain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35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Calibri"/>
              <a:buNone/>
            </a:pP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889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1350"/>
              <a:buFont typeface="Calibri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Finite element-based </a:t>
            </a:r>
            <a:r>
              <a:rPr lang="en" sz="135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global approach</a:t>
            </a: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03188" algn="l" rtl="0">
              <a:spcBef>
                <a:spcPts val="135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Calibri"/>
              <a:buNone/>
            </a:pP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/>
          <p:nvPr/>
        </p:nvSpPr>
        <p:spPr>
          <a:xfrm>
            <a:off x="110612" y="4259248"/>
            <a:ext cx="4439265" cy="47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5" b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*ROUX, S., HILD, F., VIOT, P., BERNARD, D.</a:t>
            </a:r>
            <a:r>
              <a:rPr lang="en" sz="825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825" i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Three dimensional image correlation from X-Ray computed tomography of solid foam</a:t>
            </a:r>
            <a:r>
              <a:rPr lang="en" sz="825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 Composites Part A/Applied Science &amp; Manufacturing. Vol 39. Num 8. Pages 1253-1265. 2008 </a:t>
            </a:r>
            <a:endParaRPr sz="825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1378525" y="179825"/>
            <a:ext cx="55161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Avizo</a:t>
            </a:r>
            <a:r>
              <a:rPr lang="en" sz="2400" b="1" i="0" u="none" strike="noStrike" cap="none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/>
              <a:t>Digital Volume Correlation 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8223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313130" y="1725289"/>
            <a:ext cx="3540000" cy="1692900"/>
          </a:xfrm>
          <a:prstGeom prst="round2SameRect">
            <a:avLst>
              <a:gd name="adj1" fmla="val 2743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8912" marR="0" lvl="0" indent="-153987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50"/>
              <a:buFont typeface="Lato"/>
              <a:buChar char="•"/>
            </a:pPr>
            <a:r>
              <a:rPr lang="en" sz="1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step workflow in Avizo</a:t>
            </a:r>
            <a:endParaRPr sz="15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03188" algn="l" rtl="0">
              <a:spcBef>
                <a:spcPts val="135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Calibri"/>
              <a:buNone/>
            </a:pP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635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950"/>
              <a:buFont typeface="Lato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Starting with the (faster) local approach 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8913" marR="0" lvl="0" indent="-163513" algn="l" rtl="0">
              <a:spcBef>
                <a:spcPts val="1350"/>
              </a:spcBef>
              <a:spcAft>
                <a:spcPts val="0"/>
              </a:spcAft>
              <a:buClr>
                <a:srgbClr val="7F7F7F"/>
              </a:buClr>
              <a:buSzPts val="950"/>
              <a:buFont typeface="Lato"/>
              <a:buChar char="•"/>
            </a:pPr>
            <a:r>
              <a:rPr lang="en" sz="135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Using the results from the local approach to initialize the FE based global computation </a:t>
            </a:r>
            <a:endParaRPr sz="135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1797" y="817325"/>
            <a:ext cx="4612203" cy="43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>
            <a:spLocks noGrp="1"/>
          </p:cNvSpPr>
          <p:nvPr>
            <p:ph type="title"/>
          </p:nvPr>
        </p:nvSpPr>
        <p:spPr>
          <a:xfrm>
            <a:off x="1378525" y="179825"/>
            <a:ext cx="55161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Avizo</a:t>
            </a:r>
            <a:r>
              <a:rPr lang="en" sz="2400" b="1" i="0" u="none" strike="noStrike" cap="none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r>
              <a:rPr lang="en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/>
              <a:t>Digital Volume Correlation 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01032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15340"/>
            <a:ext cx="8229600" cy="857250"/>
          </a:xfrm>
        </p:spPr>
        <p:txBody>
          <a:bodyPr/>
          <a:lstStyle/>
          <a:p>
            <a:r>
              <a:rPr lang="en-GB" dirty="0"/>
              <a:t>Critical parameters to consider when looking at DVC dataset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968FD-E264-4BBC-A745-CA49E2793001}"/>
              </a:ext>
            </a:extLst>
          </p:cNvPr>
          <p:cNvSpPr txBox="1"/>
          <p:nvPr/>
        </p:nvSpPr>
        <p:spPr>
          <a:xfrm>
            <a:off x="2870102" y="2317939"/>
            <a:ext cx="4883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500" b="1" kern="1200" dirty="0">
                <a:solidFill>
                  <a:srgbClr val="FFFFFF"/>
                </a:solidFill>
                <a:ea typeface="+mn-ea"/>
                <a:cs typeface="+mn-cs"/>
              </a:rPr>
              <a:t>1. Microstructure (not controlled):</a:t>
            </a:r>
          </a:p>
          <a:p>
            <a:pPr defTabSz="685800">
              <a:buClrTx/>
            </a:pPr>
            <a:endParaRPr lang="en-GB" sz="1500" b="1" kern="1200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500" b="1" kern="1200" dirty="0">
                <a:solidFill>
                  <a:srgbClr val="FFFFFF"/>
                </a:solidFill>
                <a:ea typeface="+mn-ea"/>
                <a:cs typeface="+mn-cs"/>
              </a:rPr>
              <a:t>2. Specimen geometry (not controlled)</a:t>
            </a:r>
          </a:p>
          <a:p>
            <a:pPr defTabSz="685800">
              <a:buClrTx/>
            </a:pPr>
            <a:endParaRPr lang="en-GB" sz="1500" b="1" kern="1200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685800">
              <a:buClrTx/>
            </a:pPr>
            <a:endParaRPr lang="en-GB" sz="1500" b="1" kern="1200" dirty="0">
              <a:solidFill>
                <a:srgbClr val="FFFFFF"/>
              </a:solidFill>
              <a:ea typeface="+mn-ea"/>
              <a:cs typeface="+mn-cs"/>
            </a:endParaRPr>
          </a:p>
          <a:p>
            <a:pPr defTabSz="685800">
              <a:buClrTx/>
            </a:pPr>
            <a:endParaRPr lang="en-GB" sz="1500" b="1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110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3DCFAA-E0B2-4D84-ABB7-2D4B9EC3F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979" y="603877"/>
            <a:ext cx="1642745" cy="1588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7B2383-88F6-41B2-B07E-05451FB2FF75}"/>
              </a:ext>
            </a:extLst>
          </p:cNvPr>
          <p:cNvSpPr txBox="1"/>
          <p:nvPr/>
        </p:nvSpPr>
        <p:spPr>
          <a:xfrm>
            <a:off x="-6588" y="1300981"/>
            <a:ext cx="3832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ea typeface="+mn-ea"/>
                <a:cs typeface="+mn-cs"/>
              </a:rPr>
              <a:t>1. Microstructure (not controlled):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Randomness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Homogeneity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Length scale, subset/element size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Solid/Cellular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Single material, multiphase material   </a:t>
            </a:r>
          </a:p>
          <a:p>
            <a:pPr defTabSz="685800">
              <a:buClrTx/>
            </a:pPr>
            <a:endParaRPr lang="en-GB" sz="1800" kern="1200" dirty="0"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27EBAC-F859-4244-9CB8-65255D4D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35" y="597991"/>
            <a:ext cx="1661993" cy="1600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E270B3-1EDD-46E8-B086-3156AE91B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57" y="597990"/>
            <a:ext cx="1661993" cy="16004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9E28F86-6D9B-4070-9D6E-EA5BB8EBF78E}"/>
              </a:ext>
            </a:extLst>
          </p:cNvPr>
          <p:cNvSpPr/>
          <p:nvPr/>
        </p:nvSpPr>
        <p:spPr>
          <a:xfrm>
            <a:off x="7796711" y="1219564"/>
            <a:ext cx="1004555" cy="943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5B67715-0198-441E-B466-1719D18A6A33}"/>
              </a:ext>
            </a:extLst>
          </p:cNvPr>
          <p:cNvGrpSpPr/>
          <p:nvPr/>
        </p:nvGrpSpPr>
        <p:grpSpPr>
          <a:xfrm>
            <a:off x="4202906" y="997467"/>
            <a:ext cx="1266045" cy="1100918"/>
            <a:chOff x="4027330" y="1485146"/>
            <a:chExt cx="1266045" cy="11009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6AB8C1-AEF0-4971-B8EB-BF0EAF547D23}"/>
                </a:ext>
              </a:extLst>
            </p:cNvPr>
            <p:cNvSpPr/>
            <p:nvPr/>
          </p:nvSpPr>
          <p:spPr>
            <a:xfrm>
              <a:off x="4396150" y="1750968"/>
              <a:ext cx="489600" cy="489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324FE54-6D47-4518-A363-3347CA8F018B}"/>
                </a:ext>
              </a:extLst>
            </p:cNvPr>
            <p:cNvCxnSpPr>
              <a:cxnSpLocks/>
            </p:cNvCxnSpPr>
            <p:nvPr/>
          </p:nvCxnSpPr>
          <p:spPr>
            <a:xfrm>
              <a:off x="4073869" y="2186439"/>
              <a:ext cx="192914" cy="12521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E1BAB9-7625-4C0C-A815-ED75061D38E4}"/>
                </a:ext>
              </a:extLst>
            </p:cNvPr>
            <p:cNvSpPr txBox="1"/>
            <p:nvPr/>
          </p:nvSpPr>
          <p:spPr>
            <a:xfrm>
              <a:off x="4027330" y="2216732"/>
              <a:ext cx="560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L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4357D8-44D2-44FB-BED3-8B5F7B4D80F7}"/>
                </a:ext>
              </a:extLst>
            </p:cNvPr>
            <p:cNvSpPr txBox="1"/>
            <p:nvPr/>
          </p:nvSpPr>
          <p:spPr>
            <a:xfrm>
              <a:off x="4422565" y="1485146"/>
              <a:ext cx="87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subset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EF7707E-855D-408F-8414-721DA9522527}"/>
                </a:ext>
              </a:extLst>
            </p:cNvPr>
            <p:cNvCxnSpPr/>
            <p:nvPr/>
          </p:nvCxnSpPr>
          <p:spPr>
            <a:xfrm>
              <a:off x="4944731" y="1750968"/>
              <a:ext cx="0" cy="5151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DD02A59-9A99-4085-9C72-893008471A20}"/>
              </a:ext>
            </a:extLst>
          </p:cNvPr>
          <p:cNvSpPr txBox="1"/>
          <p:nvPr/>
        </p:nvSpPr>
        <p:spPr>
          <a:xfrm>
            <a:off x="5050586" y="1314582"/>
            <a:ext cx="8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3-4L</a:t>
            </a:r>
            <a:endParaRPr lang="fr-FR" sz="1800" kern="1200" dirty="0">
              <a:ea typeface="+mn-ea"/>
              <a:cs typeface="+mn-cs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BFD1634-C770-4434-AC7D-E1C0E0394F8C}"/>
              </a:ext>
            </a:extLst>
          </p:cNvPr>
          <p:cNvGrpSpPr/>
          <p:nvPr/>
        </p:nvGrpSpPr>
        <p:grpSpPr>
          <a:xfrm>
            <a:off x="5922149" y="739541"/>
            <a:ext cx="1734509" cy="1577239"/>
            <a:chOff x="5746573" y="1227221"/>
            <a:chExt cx="1734509" cy="15772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C1F144-DBF2-4045-8675-54DEFEE3BE09}"/>
                </a:ext>
              </a:extLst>
            </p:cNvPr>
            <p:cNvSpPr/>
            <p:nvPr/>
          </p:nvSpPr>
          <p:spPr>
            <a:xfrm>
              <a:off x="5753383" y="1233913"/>
              <a:ext cx="864000" cy="86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539C4C0-4BAD-442B-9D6D-915FABCA1619}"/>
                </a:ext>
              </a:extLst>
            </p:cNvPr>
            <p:cNvCxnSpPr>
              <a:cxnSpLocks/>
            </p:cNvCxnSpPr>
            <p:nvPr/>
          </p:nvCxnSpPr>
          <p:spPr>
            <a:xfrm>
              <a:off x="6305796" y="2420165"/>
              <a:ext cx="222520" cy="20896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D93E79-5BA6-4125-AD84-3DE88F3F7D0C}"/>
                </a:ext>
              </a:extLst>
            </p:cNvPr>
            <p:cNvSpPr txBox="1"/>
            <p:nvPr/>
          </p:nvSpPr>
          <p:spPr>
            <a:xfrm>
              <a:off x="5746573" y="1374780"/>
              <a:ext cx="87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subset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8A06A8-5F2A-4628-9222-5CC90F0FF89D}"/>
                </a:ext>
              </a:extLst>
            </p:cNvPr>
            <p:cNvSpPr txBox="1"/>
            <p:nvPr/>
          </p:nvSpPr>
          <p:spPr>
            <a:xfrm>
              <a:off x="6513133" y="2435127"/>
              <a:ext cx="560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L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67EB05-8184-4B57-BCEA-C582F230A0EF}"/>
                </a:ext>
              </a:extLst>
            </p:cNvPr>
            <p:cNvSpPr txBox="1"/>
            <p:nvPr/>
          </p:nvSpPr>
          <p:spPr>
            <a:xfrm>
              <a:off x="6610272" y="1469777"/>
              <a:ext cx="87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3-4L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5040E09-2C38-4301-9938-5B70B51F3D96}"/>
                </a:ext>
              </a:extLst>
            </p:cNvPr>
            <p:cNvCxnSpPr>
              <a:cxnSpLocks/>
            </p:cNvCxnSpPr>
            <p:nvPr/>
          </p:nvCxnSpPr>
          <p:spPr>
            <a:xfrm>
              <a:off x="6675072" y="1227221"/>
              <a:ext cx="0" cy="8696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9599C17-2C43-429D-9642-72C51E80147F}"/>
              </a:ext>
            </a:extLst>
          </p:cNvPr>
          <p:cNvGrpSpPr/>
          <p:nvPr/>
        </p:nvGrpSpPr>
        <p:grpSpPr>
          <a:xfrm>
            <a:off x="7564644" y="2400799"/>
            <a:ext cx="1536268" cy="2134526"/>
            <a:chOff x="7389068" y="2888479"/>
            <a:chExt cx="1536268" cy="213452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47CBC4-84B5-420A-A35A-F89FD90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068" y="2888479"/>
              <a:ext cx="1536268" cy="2134526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CEFF0F2-0310-4894-8DF0-90AC8313CAD0}"/>
                </a:ext>
              </a:extLst>
            </p:cNvPr>
            <p:cNvSpPr/>
            <p:nvPr/>
          </p:nvSpPr>
          <p:spPr>
            <a:xfrm>
              <a:off x="7578076" y="3058773"/>
              <a:ext cx="198000" cy="19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9581E80-06F7-420F-B6B5-E1B9EACDDFAF}"/>
                </a:ext>
              </a:extLst>
            </p:cNvPr>
            <p:cNvSpPr/>
            <p:nvPr/>
          </p:nvSpPr>
          <p:spPr>
            <a:xfrm>
              <a:off x="8120468" y="3561874"/>
              <a:ext cx="486000" cy="48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0CFF176-2E21-414D-A50A-5E36F2B29BFF}"/>
              </a:ext>
            </a:extLst>
          </p:cNvPr>
          <p:cNvGrpSpPr/>
          <p:nvPr/>
        </p:nvGrpSpPr>
        <p:grpSpPr>
          <a:xfrm>
            <a:off x="3756054" y="2620346"/>
            <a:ext cx="1848182" cy="1988459"/>
            <a:chOff x="3580478" y="3108024"/>
            <a:chExt cx="1848181" cy="19884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B3F00D-BAE7-45A9-B63C-529258B34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0478" y="3108024"/>
              <a:ext cx="1742348" cy="1600437"/>
            </a:xfrm>
            <a:prstGeom prst="rect">
              <a:avLst/>
            </a:prstGeom>
          </p:spPr>
        </p:pic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3FEA524-DD15-43F0-B80F-9EBCCFB0F004}"/>
                </a:ext>
              </a:extLst>
            </p:cNvPr>
            <p:cNvCxnSpPr>
              <a:cxnSpLocks/>
            </p:cNvCxnSpPr>
            <p:nvPr/>
          </p:nvCxnSpPr>
          <p:spPr>
            <a:xfrm>
              <a:off x="3747786" y="3925667"/>
              <a:ext cx="53608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CE3BD7-07C3-4610-9DB6-41CF456E6244}"/>
                </a:ext>
              </a:extLst>
            </p:cNvPr>
            <p:cNvSpPr txBox="1"/>
            <p:nvPr/>
          </p:nvSpPr>
          <p:spPr>
            <a:xfrm>
              <a:off x="3861771" y="3874162"/>
              <a:ext cx="447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T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89C256A-DAEA-4C4B-8F0B-9994D1605C54}"/>
                </a:ext>
              </a:extLst>
            </p:cNvPr>
            <p:cNvSpPr txBox="1"/>
            <p:nvPr/>
          </p:nvSpPr>
          <p:spPr>
            <a:xfrm>
              <a:off x="3580478" y="4727151"/>
              <a:ext cx="184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Subset size ~ T</a:t>
              </a:r>
              <a:endParaRPr lang="fr-FR" sz="1800" kern="1200" dirty="0"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B3626A4-27F7-44D4-9A1C-B9C9EA5A9977}"/>
              </a:ext>
            </a:extLst>
          </p:cNvPr>
          <p:cNvGrpSpPr/>
          <p:nvPr/>
        </p:nvGrpSpPr>
        <p:grpSpPr>
          <a:xfrm>
            <a:off x="5260324" y="2263230"/>
            <a:ext cx="2191655" cy="2282176"/>
            <a:chOff x="5084748" y="2750910"/>
            <a:chExt cx="2191655" cy="228217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20658C4-FA02-431E-9A0F-24622E20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3523" y="2750910"/>
              <a:ext cx="1712880" cy="228217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CFECAEA-E47D-4741-8D5F-8A795953673C}"/>
                </a:ext>
              </a:extLst>
            </p:cNvPr>
            <p:cNvSpPr/>
            <p:nvPr/>
          </p:nvSpPr>
          <p:spPr>
            <a:xfrm>
              <a:off x="5972444" y="3108025"/>
              <a:ext cx="456065" cy="4538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E6925BD-E1D8-42F0-A334-A18E417F179C}"/>
                </a:ext>
              </a:extLst>
            </p:cNvPr>
            <p:cNvSpPr/>
            <p:nvPr/>
          </p:nvSpPr>
          <p:spPr>
            <a:xfrm>
              <a:off x="6178546" y="2959828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4F32DE-5B35-4A53-BABA-74FBF0FD36FE}"/>
                </a:ext>
              </a:extLst>
            </p:cNvPr>
            <p:cNvSpPr/>
            <p:nvPr/>
          </p:nvSpPr>
          <p:spPr>
            <a:xfrm>
              <a:off x="6459133" y="2915677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6712DD4-378F-4614-B350-ED248BF8B848}"/>
                </a:ext>
              </a:extLst>
            </p:cNvPr>
            <p:cNvSpPr/>
            <p:nvPr/>
          </p:nvSpPr>
          <p:spPr>
            <a:xfrm>
              <a:off x="6167148" y="3469730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10C5887-1107-4AC0-92F8-1692EB049A91}"/>
                </a:ext>
              </a:extLst>
            </p:cNvPr>
            <p:cNvSpPr/>
            <p:nvPr/>
          </p:nvSpPr>
          <p:spPr>
            <a:xfrm>
              <a:off x="6319548" y="331448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8B56A11-18EF-44C5-A4FA-96528EFC55F7}"/>
                </a:ext>
              </a:extLst>
            </p:cNvPr>
            <p:cNvSpPr/>
            <p:nvPr/>
          </p:nvSpPr>
          <p:spPr>
            <a:xfrm>
              <a:off x="5831012" y="3330147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3A717C-4160-4DC9-9149-DCB7B22758C3}"/>
                </a:ext>
              </a:extLst>
            </p:cNvPr>
            <p:cNvSpPr/>
            <p:nvPr/>
          </p:nvSpPr>
          <p:spPr>
            <a:xfrm>
              <a:off x="5957774" y="2918522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98D2E5-E8D6-4235-A1D8-61497C2A5A7E}"/>
                </a:ext>
              </a:extLst>
            </p:cNvPr>
            <p:cNvSpPr/>
            <p:nvPr/>
          </p:nvSpPr>
          <p:spPr>
            <a:xfrm>
              <a:off x="6876453" y="290570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61D45AC-48A8-4894-94AC-A19228B568B8}"/>
                </a:ext>
              </a:extLst>
            </p:cNvPr>
            <p:cNvSpPr/>
            <p:nvPr/>
          </p:nvSpPr>
          <p:spPr>
            <a:xfrm>
              <a:off x="7037399" y="3066652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77A980-EDB4-430F-835E-C7D3DF5FD6EE}"/>
                </a:ext>
              </a:extLst>
            </p:cNvPr>
            <p:cNvSpPr/>
            <p:nvPr/>
          </p:nvSpPr>
          <p:spPr>
            <a:xfrm>
              <a:off x="7001787" y="3330150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8D3505B-512B-49E2-9242-3A48427F9022}"/>
                </a:ext>
              </a:extLst>
            </p:cNvPr>
            <p:cNvSpPr/>
            <p:nvPr/>
          </p:nvSpPr>
          <p:spPr>
            <a:xfrm>
              <a:off x="7051635" y="3679104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6598930-C1E6-4E94-B454-172E9F4F10B0}"/>
                </a:ext>
              </a:extLst>
            </p:cNvPr>
            <p:cNvSpPr/>
            <p:nvPr/>
          </p:nvSpPr>
          <p:spPr>
            <a:xfrm>
              <a:off x="6973298" y="4045147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73EBDDB-9A6F-4717-AE81-6D2F09D3F86D}"/>
                </a:ext>
              </a:extLst>
            </p:cNvPr>
            <p:cNvSpPr/>
            <p:nvPr/>
          </p:nvSpPr>
          <p:spPr>
            <a:xfrm>
              <a:off x="7125698" y="442828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9208B5D-DBF8-4726-BF78-CED2FEAD65A7}"/>
                </a:ext>
              </a:extLst>
            </p:cNvPr>
            <p:cNvSpPr/>
            <p:nvPr/>
          </p:nvSpPr>
          <p:spPr>
            <a:xfrm>
              <a:off x="7038813" y="466614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CC366AC-64BA-4D07-8CBD-9C0C3363D2AE}"/>
                </a:ext>
              </a:extLst>
            </p:cNvPr>
            <p:cNvSpPr/>
            <p:nvPr/>
          </p:nvSpPr>
          <p:spPr>
            <a:xfrm>
              <a:off x="6644281" y="481854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ADD1C42-ED0D-4381-BC5A-8FC23C3B2AFF}"/>
                </a:ext>
              </a:extLst>
            </p:cNvPr>
            <p:cNvSpPr/>
            <p:nvPr/>
          </p:nvSpPr>
          <p:spPr>
            <a:xfrm>
              <a:off x="6070286" y="4842753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2C33BF-4805-4EAF-A09B-6B65C6716918}"/>
                </a:ext>
              </a:extLst>
            </p:cNvPr>
            <p:cNvSpPr/>
            <p:nvPr/>
          </p:nvSpPr>
          <p:spPr>
            <a:xfrm>
              <a:off x="6222686" y="449949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4940DAC-617A-4BEB-8326-B137D72B97AA}"/>
                </a:ext>
              </a:extLst>
            </p:cNvPr>
            <p:cNvSpPr/>
            <p:nvPr/>
          </p:nvSpPr>
          <p:spPr>
            <a:xfrm>
              <a:off x="6605823" y="4438250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675640-6FD6-436A-8308-AB748C54B08E}"/>
                </a:ext>
              </a:extLst>
            </p:cNvPr>
            <p:cNvSpPr/>
            <p:nvPr/>
          </p:nvSpPr>
          <p:spPr>
            <a:xfrm>
              <a:off x="6715493" y="405226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402E8E-CF82-4C3D-A534-46B9FBD823E4}"/>
                </a:ext>
              </a:extLst>
            </p:cNvPr>
            <p:cNvSpPr/>
            <p:nvPr/>
          </p:nvSpPr>
          <p:spPr>
            <a:xfrm>
              <a:off x="6218410" y="4102115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8F75C98-8D28-4B71-8168-47E34EA6A084}"/>
                </a:ext>
              </a:extLst>
            </p:cNvPr>
            <p:cNvSpPr/>
            <p:nvPr/>
          </p:nvSpPr>
          <p:spPr>
            <a:xfrm>
              <a:off x="5755511" y="4254515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B1F94D6-A8A2-42DF-BCA8-C05DE6019E32}"/>
                </a:ext>
              </a:extLst>
            </p:cNvPr>
            <p:cNvSpPr/>
            <p:nvPr/>
          </p:nvSpPr>
          <p:spPr>
            <a:xfrm>
              <a:off x="5907911" y="403944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E6222F5-EF7B-4950-9492-CE947527EB9E}"/>
                </a:ext>
              </a:extLst>
            </p:cNvPr>
            <p:cNvSpPr/>
            <p:nvPr/>
          </p:nvSpPr>
          <p:spPr>
            <a:xfrm>
              <a:off x="5718479" y="376455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8290CA1-C484-4046-A933-8AFFB74482EF}"/>
                </a:ext>
              </a:extLst>
            </p:cNvPr>
            <p:cNvSpPr/>
            <p:nvPr/>
          </p:nvSpPr>
          <p:spPr>
            <a:xfrm>
              <a:off x="5776875" y="2985458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F96B30D-31CE-4222-81CB-B82E0F308D2C}"/>
                </a:ext>
              </a:extLst>
            </p:cNvPr>
            <p:cNvSpPr/>
            <p:nvPr/>
          </p:nvSpPr>
          <p:spPr>
            <a:xfrm>
              <a:off x="6601542" y="3348652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50EF555-CF42-4A96-814B-491AEDB200FC}"/>
                </a:ext>
              </a:extLst>
            </p:cNvPr>
            <p:cNvSpPr/>
            <p:nvPr/>
          </p:nvSpPr>
          <p:spPr>
            <a:xfrm>
              <a:off x="6574477" y="3150675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177586-29D1-4E9D-BF22-8DB39A3907F6}"/>
                </a:ext>
              </a:extLst>
            </p:cNvPr>
            <p:cNvSpPr/>
            <p:nvPr/>
          </p:nvSpPr>
          <p:spPr>
            <a:xfrm>
              <a:off x="6615780" y="4226022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93336B7-6737-4441-9F4C-D399352F3E3E}"/>
                </a:ext>
              </a:extLst>
            </p:cNvPr>
            <p:cNvSpPr/>
            <p:nvPr/>
          </p:nvSpPr>
          <p:spPr>
            <a:xfrm>
              <a:off x="6904911" y="4404060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872E5B7-6E3C-4454-A5BA-8D12BA81D487}"/>
                </a:ext>
              </a:extLst>
            </p:cNvPr>
            <p:cNvSpPr/>
            <p:nvPr/>
          </p:nvSpPr>
          <p:spPr>
            <a:xfrm>
              <a:off x="6621475" y="461628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0C76E57-0AE2-4C7D-AAF7-BB82E75BE2F9}"/>
                </a:ext>
              </a:extLst>
            </p:cNvPr>
            <p:cNvSpPr/>
            <p:nvPr/>
          </p:nvSpPr>
          <p:spPr>
            <a:xfrm>
              <a:off x="6961884" y="4837049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A84A94D-4F59-4E11-9CA8-AFC25A11D127}"/>
                </a:ext>
              </a:extLst>
            </p:cNvPr>
            <p:cNvSpPr/>
            <p:nvPr/>
          </p:nvSpPr>
          <p:spPr>
            <a:xfrm>
              <a:off x="6387889" y="4818535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C0061C7-62B0-4407-A74A-1BC802AF47F8}"/>
                </a:ext>
              </a:extLst>
            </p:cNvPr>
            <p:cNvSpPr/>
            <p:nvPr/>
          </p:nvSpPr>
          <p:spPr>
            <a:xfrm>
              <a:off x="5762622" y="4919659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84F3EF-DE13-46B2-A499-F87B465F75AD}"/>
                </a:ext>
              </a:extLst>
            </p:cNvPr>
            <p:cNvSpPr/>
            <p:nvPr/>
          </p:nvSpPr>
          <p:spPr>
            <a:xfrm>
              <a:off x="5812470" y="4661860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01C83F-CC03-499D-B111-7DCEF428129E}"/>
                </a:ext>
              </a:extLst>
            </p:cNvPr>
            <p:cNvSpPr/>
            <p:nvPr/>
          </p:nvSpPr>
          <p:spPr>
            <a:xfrm>
              <a:off x="5853773" y="4472428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8753884-F2FE-4034-AB2B-4DAC1B6BBCB5}"/>
                </a:ext>
              </a:extLst>
            </p:cNvPr>
            <p:cNvSpPr/>
            <p:nvPr/>
          </p:nvSpPr>
          <p:spPr>
            <a:xfrm>
              <a:off x="6399282" y="4069350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EDE25EC-A750-4E23-9A46-5273040ACF77}"/>
                </a:ext>
              </a:extLst>
            </p:cNvPr>
            <p:cNvSpPr/>
            <p:nvPr/>
          </p:nvSpPr>
          <p:spPr>
            <a:xfrm>
              <a:off x="6867874" y="3666274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E4EBE4C-1474-4C2D-8BE3-4AF7C02F658E}"/>
                </a:ext>
              </a:extLst>
            </p:cNvPr>
            <p:cNvSpPr/>
            <p:nvPr/>
          </p:nvSpPr>
          <p:spPr>
            <a:xfrm>
              <a:off x="5746950" y="3511025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A62320A-D41E-425D-93C1-37A1FA2778A7}"/>
                </a:ext>
              </a:extLst>
            </p:cNvPr>
            <p:cNvSpPr/>
            <p:nvPr/>
          </p:nvSpPr>
          <p:spPr>
            <a:xfrm>
              <a:off x="6155724" y="3142131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619A151-D358-4361-8DA3-2F00B401C5EB}"/>
                </a:ext>
              </a:extLst>
            </p:cNvPr>
            <p:cNvSpPr/>
            <p:nvPr/>
          </p:nvSpPr>
          <p:spPr>
            <a:xfrm>
              <a:off x="5735555" y="3226163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58C2E24-443C-4E25-BA77-BC7ED337862A}"/>
                </a:ext>
              </a:extLst>
            </p:cNvPr>
            <p:cNvSpPr/>
            <p:nvPr/>
          </p:nvSpPr>
          <p:spPr>
            <a:xfrm>
              <a:off x="5913593" y="3677668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492E109-AC95-4E38-AA37-EF506EC3DCE6}"/>
                </a:ext>
              </a:extLst>
            </p:cNvPr>
            <p:cNvCxnSpPr>
              <a:cxnSpLocks/>
            </p:cNvCxnSpPr>
            <p:nvPr/>
          </p:nvCxnSpPr>
          <p:spPr>
            <a:xfrm>
              <a:off x="6698281" y="3031685"/>
              <a:ext cx="2906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9EF74C-F6F4-4F83-8847-151076601A95}"/>
                </a:ext>
              </a:extLst>
            </p:cNvPr>
            <p:cNvSpPr txBox="1"/>
            <p:nvPr/>
          </p:nvSpPr>
          <p:spPr>
            <a:xfrm>
              <a:off x="6698358" y="2988577"/>
              <a:ext cx="560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L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3A23719-4053-4CEC-A160-CC35DA26E88B}"/>
                </a:ext>
              </a:extLst>
            </p:cNvPr>
            <p:cNvSpPr txBox="1"/>
            <p:nvPr/>
          </p:nvSpPr>
          <p:spPr>
            <a:xfrm>
              <a:off x="5899227" y="3196137"/>
              <a:ext cx="87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GB" sz="1800" kern="1200" dirty="0">
                  <a:ea typeface="+mn-ea"/>
                  <a:cs typeface="+mn-cs"/>
                </a:rPr>
                <a:t>3-4L</a:t>
              </a:r>
              <a:endParaRPr lang="fr-FR" sz="1800" kern="1200" dirty="0">
                <a:ea typeface="+mn-ea"/>
                <a:cs typeface="+mn-cs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FFAB67C-C467-41E2-AFB0-1AC5BA796128}"/>
                </a:ext>
              </a:extLst>
            </p:cNvPr>
            <p:cNvCxnSpPr/>
            <p:nvPr/>
          </p:nvCxnSpPr>
          <p:spPr>
            <a:xfrm>
              <a:off x="5917819" y="3074154"/>
              <a:ext cx="0" cy="5151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2432E84E-38C2-4044-BE96-31C2447340A7}"/>
                </a:ext>
              </a:extLst>
            </p:cNvPr>
            <p:cNvCxnSpPr/>
            <p:nvPr/>
          </p:nvCxnSpPr>
          <p:spPr>
            <a:xfrm flipV="1">
              <a:off x="5084748" y="3368481"/>
              <a:ext cx="687731" cy="156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7E980CC-EE37-4EC6-8B00-EDED1965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Critical parameters to consider when looking at DVC dataset </a:t>
            </a:r>
            <a:endParaRPr lang="en-GB" sz="2250" dirty="0"/>
          </a:p>
        </p:txBody>
      </p:sp>
    </p:spTree>
    <p:extLst>
      <p:ext uri="{BB962C8B-B14F-4D97-AF65-F5344CB8AC3E}">
        <p14:creationId xmlns:p14="http://schemas.microsoft.com/office/powerpoint/2010/main" val="2838570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80CC-EE37-4EC6-8B00-EDED1965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Critical parameters to consider when looking at DVC dataset </a:t>
            </a:r>
            <a:endParaRPr lang="en-GB" sz="225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7335CAF-4018-44FE-B3BF-916FDFF01899}"/>
              </a:ext>
            </a:extLst>
          </p:cNvPr>
          <p:cNvSpPr txBox="1"/>
          <p:nvPr/>
        </p:nvSpPr>
        <p:spPr>
          <a:xfrm>
            <a:off x="458070" y="633153"/>
            <a:ext cx="4654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ea typeface="+mn-ea"/>
                <a:cs typeface="+mn-cs"/>
              </a:rPr>
              <a:t>2. Specimen geometry (not controlled):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Shape: regular, non regular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Dimensions (isotropy/anisotropy, thin specimens)</a:t>
            </a:r>
          </a:p>
          <a:p>
            <a:pPr defTabSz="685800">
              <a:buClrTx/>
            </a:pPr>
            <a:endParaRPr lang="en-GB" sz="1800" kern="1200" dirty="0"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852366A-CAC2-44A4-B479-935EC4EA47BA}"/>
              </a:ext>
            </a:extLst>
          </p:cNvPr>
          <p:cNvGrpSpPr/>
          <p:nvPr/>
        </p:nvGrpSpPr>
        <p:grpSpPr>
          <a:xfrm>
            <a:off x="4043260" y="1943802"/>
            <a:ext cx="1352593" cy="1987565"/>
            <a:chOff x="3066515" y="2563738"/>
            <a:chExt cx="1061103" cy="1929391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B80355-FFE0-42CC-AF48-61DB213047D0}"/>
                </a:ext>
              </a:extLst>
            </p:cNvPr>
            <p:cNvCxnSpPr>
              <a:cxnSpLocks/>
            </p:cNvCxnSpPr>
            <p:nvPr/>
          </p:nvCxnSpPr>
          <p:spPr>
            <a:xfrm>
              <a:off x="3066515" y="2570325"/>
              <a:ext cx="1061103" cy="142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FF682CF-B99E-43F0-AC46-C3EDB195873B}"/>
                </a:ext>
              </a:extLst>
            </p:cNvPr>
            <p:cNvSpPr/>
            <p:nvPr/>
          </p:nvSpPr>
          <p:spPr>
            <a:xfrm>
              <a:off x="3076486" y="2563738"/>
              <a:ext cx="276008" cy="1922804"/>
            </a:xfrm>
            <a:custGeom>
              <a:avLst/>
              <a:gdLst>
                <a:gd name="connsiteX0" fmla="*/ 0 w 276008"/>
                <a:gd name="connsiteY0" fmla="*/ 0 h 1922804"/>
                <a:gd name="connsiteX1" fmla="*/ 222191 w 276008"/>
                <a:gd name="connsiteY1" fmla="*/ 598206 h 1922804"/>
                <a:gd name="connsiteX2" fmla="*/ 264920 w 276008"/>
                <a:gd name="connsiteY2" fmla="*/ 1239141 h 1922804"/>
                <a:gd name="connsiteX3" fmla="*/ 59821 w 276008"/>
                <a:gd name="connsiteY3" fmla="*/ 1922804 h 192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08" h="1922804">
                  <a:moveTo>
                    <a:pt x="0" y="0"/>
                  </a:moveTo>
                  <a:cubicBezTo>
                    <a:pt x="89019" y="195841"/>
                    <a:pt x="178038" y="391683"/>
                    <a:pt x="222191" y="598206"/>
                  </a:cubicBezTo>
                  <a:cubicBezTo>
                    <a:pt x="266344" y="804730"/>
                    <a:pt x="291982" y="1018375"/>
                    <a:pt x="264920" y="1239141"/>
                  </a:cubicBezTo>
                  <a:cubicBezTo>
                    <a:pt x="237858" y="1459907"/>
                    <a:pt x="148839" y="1691355"/>
                    <a:pt x="59821" y="192280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A34DA73-333C-47A7-B833-7D1DA408AD93}"/>
                </a:ext>
              </a:extLst>
            </p:cNvPr>
            <p:cNvSpPr/>
            <p:nvPr/>
          </p:nvSpPr>
          <p:spPr>
            <a:xfrm flipH="1">
              <a:off x="3851609" y="2570325"/>
              <a:ext cx="276007" cy="1922804"/>
            </a:xfrm>
            <a:custGeom>
              <a:avLst/>
              <a:gdLst>
                <a:gd name="connsiteX0" fmla="*/ 0 w 276008"/>
                <a:gd name="connsiteY0" fmla="*/ 0 h 1922804"/>
                <a:gd name="connsiteX1" fmla="*/ 222191 w 276008"/>
                <a:gd name="connsiteY1" fmla="*/ 598206 h 1922804"/>
                <a:gd name="connsiteX2" fmla="*/ 264920 w 276008"/>
                <a:gd name="connsiteY2" fmla="*/ 1239141 h 1922804"/>
                <a:gd name="connsiteX3" fmla="*/ 59821 w 276008"/>
                <a:gd name="connsiteY3" fmla="*/ 1922804 h 192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008" h="1922804">
                  <a:moveTo>
                    <a:pt x="0" y="0"/>
                  </a:moveTo>
                  <a:cubicBezTo>
                    <a:pt x="89019" y="195841"/>
                    <a:pt x="178038" y="391683"/>
                    <a:pt x="222191" y="598206"/>
                  </a:cubicBezTo>
                  <a:cubicBezTo>
                    <a:pt x="266344" y="804730"/>
                    <a:pt x="291982" y="1018375"/>
                    <a:pt x="264920" y="1239141"/>
                  </a:cubicBezTo>
                  <a:cubicBezTo>
                    <a:pt x="237858" y="1459907"/>
                    <a:pt x="148839" y="1691355"/>
                    <a:pt x="59821" y="192280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FC55046-E3A8-48B6-8909-0D24A3698943}"/>
                </a:ext>
              </a:extLst>
            </p:cNvPr>
            <p:cNvCxnSpPr>
              <a:cxnSpLocks/>
              <a:stCxn id="90" idx="3"/>
              <a:endCxn id="91" idx="3"/>
            </p:cNvCxnSpPr>
            <p:nvPr/>
          </p:nvCxnSpPr>
          <p:spPr>
            <a:xfrm>
              <a:off x="3136307" y="4486542"/>
              <a:ext cx="931488" cy="658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1EE2A6F-4272-43BC-95A0-5125849F36C7}"/>
              </a:ext>
            </a:extLst>
          </p:cNvPr>
          <p:cNvGrpSpPr/>
          <p:nvPr/>
        </p:nvGrpSpPr>
        <p:grpSpPr>
          <a:xfrm>
            <a:off x="6222092" y="1957389"/>
            <a:ext cx="2108289" cy="1987566"/>
            <a:chOff x="6170063" y="1632983"/>
            <a:chExt cx="2375731" cy="2469847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E6B8A38-1F95-4478-8F93-844C428C65AD}"/>
                </a:ext>
              </a:extLst>
            </p:cNvPr>
            <p:cNvSpPr/>
            <p:nvPr/>
          </p:nvSpPr>
          <p:spPr>
            <a:xfrm>
              <a:off x="6170063" y="1632983"/>
              <a:ext cx="2375731" cy="2469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45EF57A-34B2-42BF-BB6F-0A5433D91425}"/>
                </a:ext>
              </a:extLst>
            </p:cNvPr>
            <p:cNvSpPr/>
            <p:nvPr/>
          </p:nvSpPr>
          <p:spPr>
            <a:xfrm>
              <a:off x="6725501" y="2139317"/>
              <a:ext cx="1314942" cy="14096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fr-FR" sz="1800" kern="12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7C0DC56-B44C-4C6A-88BC-1E1B1AFC8D89}"/>
              </a:ext>
            </a:extLst>
          </p:cNvPr>
          <p:cNvSpPr/>
          <p:nvPr/>
        </p:nvSpPr>
        <p:spPr>
          <a:xfrm>
            <a:off x="1087557" y="1957390"/>
            <a:ext cx="1860380" cy="197397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72946D3-5A35-47A6-9B89-B0316D0906AD}"/>
              </a:ext>
            </a:extLst>
          </p:cNvPr>
          <p:cNvSpPr txBox="1"/>
          <p:nvPr/>
        </p:nvSpPr>
        <p:spPr>
          <a:xfrm>
            <a:off x="1484181" y="3944956"/>
            <a:ext cx="92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Local </a:t>
            </a:r>
          </a:p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Global</a:t>
            </a:r>
            <a:endParaRPr lang="fr-FR" sz="1800" kern="1200" dirty="0"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4EA109-076E-4FBD-9943-87D82C3A2E82}"/>
              </a:ext>
            </a:extLst>
          </p:cNvPr>
          <p:cNvSpPr txBox="1"/>
          <p:nvPr/>
        </p:nvSpPr>
        <p:spPr>
          <a:xfrm>
            <a:off x="4353930" y="4052677"/>
            <a:ext cx="92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Global</a:t>
            </a:r>
            <a:endParaRPr lang="fr-FR" sz="1800" kern="1200" dirty="0"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9D4926D-6DD6-4454-9E81-8EC49CAE5DEF}"/>
              </a:ext>
            </a:extLst>
          </p:cNvPr>
          <p:cNvSpPr txBox="1"/>
          <p:nvPr/>
        </p:nvSpPr>
        <p:spPr>
          <a:xfrm>
            <a:off x="6967519" y="4040816"/>
            <a:ext cx="92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Global</a:t>
            </a:r>
            <a:endParaRPr lang="fr-FR" sz="1800" kern="1200" dirty="0"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A5A1D08-34AD-4AC2-AD00-3445F2EB636F}"/>
              </a:ext>
            </a:extLst>
          </p:cNvPr>
          <p:cNvSpPr/>
          <p:nvPr/>
        </p:nvSpPr>
        <p:spPr>
          <a:xfrm>
            <a:off x="1570735" y="263320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regular</a:t>
            </a:r>
            <a:endParaRPr lang="fr-FR" sz="1800" kern="1200" dirty="0"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761C80E-F4A4-45B3-83C9-F82610426FCA}"/>
              </a:ext>
            </a:extLst>
          </p:cNvPr>
          <p:cNvSpPr/>
          <p:nvPr/>
        </p:nvSpPr>
        <p:spPr>
          <a:xfrm>
            <a:off x="4156822" y="1992311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non regular</a:t>
            </a:r>
            <a:endParaRPr lang="fr-FR" sz="1800" kern="1200" dirty="0"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F23E187-44BE-4A85-9234-D8EBC73A6490}"/>
              </a:ext>
            </a:extLst>
          </p:cNvPr>
          <p:cNvSpPr/>
          <p:nvPr/>
        </p:nvSpPr>
        <p:spPr>
          <a:xfrm>
            <a:off x="6745534" y="2748702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non regular</a:t>
            </a:r>
            <a:endParaRPr lang="fr-FR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19152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943740-6ABE-4402-8AD5-BBFB1A5F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9" y="798911"/>
            <a:ext cx="5853112" cy="3625453"/>
          </a:xfrm>
        </p:spPr>
        <p:txBody>
          <a:bodyPr/>
          <a:lstStyle/>
          <a:p>
            <a:r>
              <a:rPr lang="en-GB" dirty="0"/>
              <a:t>Case study :</a:t>
            </a:r>
          </a:p>
          <a:p>
            <a:pPr lvl="1"/>
            <a:r>
              <a:rPr lang="en-GB" dirty="0"/>
              <a:t>Tensile specimen with typical “Dog-bone” shape </a:t>
            </a:r>
            <a:r>
              <a:rPr lang="en-GB" dirty="0">
                <a:sym typeface="Wingdings" panose="05000000000000000000" pitchFamily="2" charset="2"/>
              </a:rPr>
              <a:t> Global approach better to fit shape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Texture  Created by dark inclusions (graphite nodules) in the main cast-iron matrix</a:t>
            </a:r>
          </a:p>
          <a:p>
            <a:pPr lvl="1"/>
            <a:endParaRPr lang="en-GB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The Global mesh needs to fit the sample and contain both the matrix and the inclusions.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The size of the elements must be adapted to the typical size of the microstructure (linked to distance between inclusions)</a:t>
            </a:r>
            <a:endParaRPr lang="en-GB" dirty="0"/>
          </a:p>
          <a:p>
            <a:pPr marL="128587" lvl="1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48B82-96B2-4E8C-8EF3-F962BEB1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Meshing for global DVC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0BE24-E3C9-4758-9AC6-023B4ECFD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7" t="12085" r="12384" b="8325"/>
          <a:stretch/>
        </p:blipFill>
        <p:spPr>
          <a:xfrm>
            <a:off x="6096000" y="533399"/>
            <a:ext cx="1220751" cy="41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053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628650" y="1930948"/>
            <a:ext cx="78867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sz="3600" dirty="0">
                <a:solidFill>
                  <a:srgbClr val="000000"/>
                </a:solidFill>
              </a:rPr>
              <a:t>Case Study #1 : Tensile Test</a:t>
            </a:r>
            <a:br>
              <a:rPr lang="en-GB" sz="3600" dirty="0">
                <a:solidFill>
                  <a:srgbClr val="000000"/>
                </a:solidFill>
              </a:rPr>
            </a:br>
            <a:r>
              <a:rPr lang="en-GB" sz="3600" b="0" dirty="0">
                <a:solidFill>
                  <a:srgbClr val="000000"/>
                </a:solidFill>
              </a:rPr>
              <a:t>Generation of Global DVC mesh</a:t>
            </a:r>
            <a:endParaRPr sz="3600" b="0" dirty="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endParaRPr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58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CDE1B0-F124-45CD-9B99-96587C06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Load/Inspect data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5747E2-E36A-4091-B975-E93AC707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Load</a:t>
            </a:r>
          </a:p>
          <a:p>
            <a:r>
              <a:rPr lang="en-GB" sz="1600" dirty="0"/>
              <a:t>Change orientation to “XZ” in </a:t>
            </a:r>
            <a:r>
              <a:rPr lang="en-GB" sz="1600" dirty="0" err="1"/>
              <a:t>Orthoslice</a:t>
            </a:r>
            <a:endParaRPr lang="en-GB" sz="1600" dirty="0"/>
          </a:p>
          <a:p>
            <a:r>
              <a:rPr lang="en-GB" sz="1600" dirty="0"/>
              <a:t>Create “</a:t>
            </a:r>
            <a:r>
              <a:rPr lang="en-GB" sz="1600" dirty="0" err="1"/>
              <a:t>ColorWash</a:t>
            </a:r>
            <a:r>
              <a:rPr lang="en-GB" sz="1600" dirty="0"/>
              <a:t>” on “</a:t>
            </a:r>
            <a:r>
              <a:rPr lang="en-GB" sz="1600" dirty="0" err="1"/>
              <a:t>Orthoslice</a:t>
            </a:r>
            <a:r>
              <a:rPr lang="en-GB" sz="1600" dirty="0"/>
              <a:t>”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1400" dirty="0"/>
              <a:t>Right click on “</a:t>
            </a:r>
            <a:r>
              <a:rPr lang="en-GB" sz="1400" dirty="0" err="1"/>
              <a:t>Orthoslice</a:t>
            </a:r>
            <a:r>
              <a:rPr lang="en-GB" sz="1400" dirty="0"/>
              <a:t>”</a:t>
            </a:r>
          </a:p>
          <a:p>
            <a:r>
              <a:rPr lang="en-GB" sz="1600" dirty="0"/>
              <a:t>Link second dataset in “</a:t>
            </a:r>
            <a:r>
              <a:rPr lang="en-GB" sz="1600" dirty="0" err="1"/>
              <a:t>Colorwash</a:t>
            </a:r>
            <a:r>
              <a:rPr lang="en-GB" sz="1600" dirty="0"/>
              <a:t>” Data Port</a:t>
            </a:r>
          </a:p>
          <a:p>
            <a:r>
              <a:rPr lang="en-GB" sz="1600" dirty="0"/>
              <a:t>Adjust “Slice number” in “</a:t>
            </a:r>
            <a:r>
              <a:rPr lang="en-GB" sz="1600" dirty="0" err="1"/>
              <a:t>Orthoslice</a:t>
            </a:r>
            <a:r>
              <a:rPr lang="en-GB" sz="1600" dirty="0"/>
              <a:t>” and “Weight Factor” in “</a:t>
            </a:r>
            <a:r>
              <a:rPr lang="en-GB" sz="1600" dirty="0" err="1"/>
              <a:t>ColorWash</a:t>
            </a:r>
            <a:r>
              <a:rPr lang="en-GB" sz="1600" dirty="0"/>
              <a:t>”</a:t>
            </a:r>
          </a:p>
          <a:p>
            <a:r>
              <a:rPr lang="en-GB" sz="1600" dirty="0"/>
              <a:t>Click and drag on the link between “</a:t>
            </a:r>
            <a:r>
              <a:rPr lang="en-GB" sz="1600" dirty="0" err="1"/>
              <a:t>ColorWash</a:t>
            </a:r>
            <a:r>
              <a:rPr lang="en-GB" sz="1600" dirty="0"/>
              <a:t>” and “Deformed3”, then drop it on another Deformed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6F9881-B7E6-4626-AC8C-6ACB42836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3298343" y="1321918"/>
            <a:ext cx="5845657" cy="3288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DEC3BB-8348-4DEE-A6DB-C78C7574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3298343" y="1321918"/>
            <a:ext cx="5845657" cy="3288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D09BEC-91E0-4374-A566-743B3B44C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3298343" y="1321918"/>
            <a:ext cx="5845657" cy="32881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90E0F7-8D5F-45DA-B1F8-A95028F8B2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3298343" y="1321918"/>
            <a:ext cx="5845657" cy="3288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87F758-E2E8-4C87-8B66-3D5D52A86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3298343" y="1321918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CDE1B0-F124-45CD-9B99-96587C06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Max Displacement Estimation 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5747E2-E36A-4091-B975-E93AC707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Set Slice Number to 55</a:t>
            </a:r>
          </a:p>
          <a:p>
            <a:r>
              <a:rPr lang="en-GB" sz="1600" dirty="0"/>
              <a:t>Measure Max Displacement in the Top Region of the dataset</a:t>
            </a:r>
          </a:p>
          <a:p>
            <a:r>
              <a:rPr lang="en-GB" sz="1600" dirty="0"/>
              <a:t>Observe a Maximum Displacement of around 15 Voxels</a:t>
            </a:r>
          </a:p>
          <a:p>
            <a:r>
              <a:rPr lang="en-GB" sz="1600" dirty="0"/>
              <a:t>Once finished, deactivate “Measurement” by clicking on the Orange square next to the name</a:t>
            </a:r>
          </a:p>
          <a:p>
            <a:r>
              <a:rPr lang="en-GB" sz="1600" dirty="0"/>
              <a:t>Turn On/Off  the </a:t>
            </a:r>
            <a:r>
              <a:rPr lang="en-GB" sz="1600" dirty="0" err="1"/>
              <a:t>Orthoslice</a:t>
            </a:r>
            <a:r>
              <a:rPr lang="en-GB" sz="1600" dirty="0"/>
              <a:t> by also clicking the Orange square</a:t>
            </a:r>
          </a:p>
          <a:p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CF76C-5FEE-483F-9BA0-0A6E9E50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58" y="1331082"/>
            <a:ext cx="5863949" cy="3298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B2F2F-6F2A-4CEA-9668-00F073182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053" y="1331082"/>
            <a:ext cx="5863947" cy="3298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9C876-4860-4906-B986-660DD8E02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156" y="1331081"/>
            <a:ext cx="5863947" cy="329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E9624-E7D3-4955-B48E-9F10A394C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159" y="1331081"/>
            <a:ext cx="5863947" cy="32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CDE1B0-F124-45CD-9B99-96587C06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Matrix segmentation 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5747E2-E36A-4091-B975-E93AC707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Create “Interactive Thresholding” on the Reference image</a:t>
            </a:r>
          </a:p>
          <a:p>
            <a:r>
              <a:rPr lang="en-GB" sz="1600" dirty="0"/>
              <a:t>Set Minimum of Intensity Range to 80</a:t>
            </a:r>
          </a:p>
          <a:p>
            <a:r>
              <a:rPr lang="en-GB" sz="1600" dirty="0"/>
              <a:t>Click Apply</a:t>
            </a:r>
          </a:p>
          <a:p>
            <a:r>
              <a:rPr lang="en-GB" sz="1600" dirty="0"/>
              <a:t>Create a Volume Rendering Module </a:t>
            </a:r>
          </a:p>
          <a:p>
            <a:endParaRPr lang="en-GB" sz="1600" dirty="0"/>
          </a:p>
          <a:p>
            <a:endParaRPr lang="en-GB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Binary Mask of the Cast Iron matrix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Is this suitable for a DVC mesh?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DFA87-F27D-407D-9D21-E358C25D5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3298343" y="1266498"/>
            <a:ext cx="5845657" cy="3288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71938-ABD4-42BA-9FE9-15D11A289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3298343" y="1266498"/>
            <a:ext cx="5845657" cy="3288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77C786-CC0C-4014-A420-780764B27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3298343" y="1266498"/>
            <a:ext cx="5845657" cy="3288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71478D-BB34-497D-8803-5A1B3C5C2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42" y="1266498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628650" y="2213702"/>
            <a:ext cx="78867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sz="3600" dirty="0">
                <a:solidFill>
                  <a:srgbClr val="000000"/>
                </a:solidFill>
              </a:rPr>
              <a:t>Introduction to Digital Volume Correlation and </a:t>
            </a:r>
            <a:r>
              <a:rPr lang="en" sz="3600" dirty="0">
                <a:solidFill>
                  <a:srgbClr val="FF0000"/>
                </a:solidFill>
              </a:rPr>
              <a:t>Avizo-DVC extension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6" name="Shape 326">
            <a:extLst>
              <a:ext uri="{FF2B5EF4-FFF2-40B4-BE49-F238E27FC236}">
                <a16:creationId xmlns:a16="http://schemas.microsoft.com/office/drawing/2014/main" id="{F80B2290-BB4F-40A3-9C58-576B995A61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430" y="3299103"/>
            <a:ext cx="2580586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27">
            <a:extLst>
              <a:ext uri="{FF2B5EF4-FFF2-40B4-BE49-F238E27FC236}">
                <a16:creationId xmlns:a16="http://schemas.microsoft.com/office/drawing/2014/main" id="{5E302DF8-AB3C-4778-9774-1CD4FE02580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188" y="4291227"/>
            <a:ext cx="2525624" cy="5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28">
            <a:extLst>
              <a:ext uri="{FF2B5EF4-FFF2-40B4-BE49-F238E27FC236}">
                <a16:creationId xmlns:a16="http://schemas.microsoft.com/office/drawing/2014/main" id="{EE40A612-6227-4410-8B2A-08E93415D3A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773" y="3299104"/>
            <a:ext cx="1731484" cy="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A716-D270-4153-ABE3-E6BA5AD9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206" y="90552"/>
            <a:ext cx="6881193" cy="994172"/>
          </a:xfrm>
        </p:spPr>
        <p:txBody>
          <a:bodyPr/>
          <a:lstStyle/>
          <a:p>
            <a:r>
              <a:rPr lang="en-GB" dirty="0"/>
              <a:t>Side Note : Mathematical Morphology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8D785679-0EDB-4F1E-AF18-49F40EB1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345"/>
            <a:ext cx="4114800" cy="265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6B36F9D-D0A3-4629-A791-9D4FC92DD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0" y="3607933"/>
            <a:ext cx="3855720" cy="1258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F4FD31F-E049-4CC1-9CA4-E326ED468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2294918"/>
            <a:ext cx="3977640" cy="129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BF82E-6145-4CE6-9D76-C57BA4615168}"/>
              </a:ext>
            </a:extLst>
          </p:cNvPr>
          <p:cNvSpPr txBox="1"/>
          <p:nvPr/>
        </p:nvSpPr>
        <p:spPr>
          <a:xfrm>
            <a:off x="304800" y="1084724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Erosion/Dilation :</a:t>
            </a:r>
            <a:endParaRPr lang="en-GB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B21A4-C0BA-4599-A380-AE1B55AD4B83}"/>
              </a:ext>
            </a:extLst>
          </p:cNvPr>
          <p:cNvSpPr txBox="1"/>
          <p:nvPr/>
        </p:nvSpPr>
        <p:spPr>
          <a:xfrm>
            <a:off x="4693919" y="1084724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Opening/Closing :</a:t>
            </a:r>
          </a:p>
          <a:p>
            <a:pPr marL="457200" indent="-457200">
              <a:buFontTx/>
              <a:buChar char="-"/>
            </a:pPr>
            <a:r>
              <a:rPr lang="en-GB" sz="1800" dirty="0"/>
              <a:t>Opening=</a:t>
            </a:r>
            <a:r>
              <a:rPr lang="en-GB" sz="1800" dirty="0" err="1"/>
              <a:t>Erosion+Dilation</a:t>
            </a:r>
            <a:endParaRPr lang="en-GB" sz="1800" dirty="0"/>
          </a:p>
          <a:p>
            <a:pPr marL="457200" indent="-457200">
              <a:buFontTx/>
              <a:buChar char="-"/>
            </a:pPr>
            <a:r>
              <a:rPr lang="en-GB" sz="1800" dirty="0"/>
              <a:t>Closing=</a:t>
            </a:r>
            <a:r>
              <a:rPr lang="en-GB" sz="1800" dirty="0" err="1"/>
              <a:t>Dilation+Erosion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73113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CDE1B0-F124-45CD-9B99-96587C06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 mask 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5747E2-E36A-4091-B975-E93AC707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Create a “Closing” module on the result of the “Interactive Thresholding”</a:t>
            </a:r>
          </a:p>
          <a:p>
            <a:r>
              <a:rPr lang="en-GB" sz="1600" dirty="0"/>
              <a:t>Set the size of Closing to 6</a:t>
            </a:r>
          </a:p>
          <a:p>
            <a:r>
              <a:rPr lang="en-GB" sz="1600" dirty="0"/>
              <a:t>Click Apply</a:t>
            </a:r>
          </a:p>
          <a:p>
            <a:r>
              <a:rPr lang="en-GB" sz="1600" dirty="0"/>
              <a:t>Slide the Volume Rendering on the resulting image</a:t>
            </a:r>
          </a:p>
          <a:p>
            <a:endParaRPr lang="en-GB" sz="1600" dirty="0"/>
          </a:p>
          <a:p>
            <a:endParaRPr lang="en-GB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Binary Mask of all phases of the sample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Ready for DVC mesh preparation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77447-C7CB-4529-AF20-D4E6ADBC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45" y="1418513"/>
            <a:ext cx="5845655" cy="3288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00817-D7B5-476A-B9EC-E24CD2E14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5" y="1418513"/>
            <a:ext cx="5845655" cy="328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9B7D8-C0DA-4DD2-B60C-A7DBC023E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43" y="1418513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CDE1B0-F124-45CD-9B99-96587C06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 mask 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5747E2-E36A-4091-B975-E93AC707E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From first observations, the maximum displacement at the top is about 15 voxels</a:t>
            </a:r>
          </a:p>
          <a:p>
            <a:r>
              <a:rPr lang="en-GB" sz="1600" dirty="0"/>
              <a:t>Activate the Crop Editor </a:t>
            </a:r>
          </a:p>
          <a:p>
            <a:r>
              <a:rPr lang="en-GB" sz="1600" dirty="0"/>
              <a:t>Set the max Z to 630</a:t>
            </a:r>
          </a:p>
          <a:p>
            <a:r>
              <a:rPr lang="en-GB" sz="1600" dirty="0"/>
              <a:t>Click on “OK”</a:t>
            </a:r>
          </a:p>
          <a:p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66817-0F39-490F-846C-4EDECAAD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45" y="1470020"/>
            <a:ext cx="5845656" cy="3288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4C535-DB6A-4756-8587-0F6D8822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3" y="1470021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EAF1-40DC-4A6B-A08C-2FC0FDA4F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skin generation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BF749-9354-46FF-B553-665EED38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45" y="1515178"/>
            <a:ext cx="5845655" cy="328818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1A6F53D-8C9A-49B1-BD22-1B15E9F6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Create a “Generate Surface” module on the result of the “Closing”</a:t>
            </a:r>
          </a:p>
          <a:p>
            <a:r>
              <a:rPr lang="en-GB" sz="1600" dirty="0"/>
              <a:t>Set Smoothing to “Constrained Smoothing”</a:t>
            </a:r>
          </a:p>
          <a:p>
            <a:r>
              <a:rPr lang="en-GB" sz="1600" dirty="0"/>
              <a:t>Click Apply</a:t>
            </a:r>
          </a:p>
          <a:p>
            <a:r>
              <a:rPr lang="en-GB" sz="1600" dirty="0"/>
              <a:t>Create a “Surface View” module</a:t>
            </a:r>
          </a:p>
          <a:p>
            <a:r>
              <a:rPr lang="en-GB" sz="1600" dirty="0"/>
              <a:t>Set the Draw Style to “Outlined”</a:t>
            </a:r>
          </a:p>
          <a:p>
            <a:r>
              <a:rPr lang="en-GB" sz="1600" dirty="0"/>
              <a:t>Zoom in to observe the elements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Comment on the size of the elements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Suitable for DVC ?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FCE89-E7A3-4364-9E64-1F901FE1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3" y="1515179"/>
            <a:ext cx="5845657" cy="3288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DFF23-1E3B-4AA1-BCC9-4B533556C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42" y="1515179"/>
            <a:ext cx="5845657" cy="3288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9BAE0-6425-479A-B450-7DBFE7299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42" y="1515179"/>
            <a:ext cx="5845657" cy="3288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6E92F-E93E-45AA-A197-1E43EEB72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342" y="1515179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EAF1-40DC-4A6B-A08C-2FC0FDA4F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Side-Note : Suitable Size of elements for DVC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1A6F53D-8C9A-49B1-BD22-1B15E9F6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47" y="1620456"/>
            <a:ext cx="5197032" cy="3523043"/>
          </a:xfrm>
        </p:spPr>
        <p:txBody>
          <a:bodyPr/>
          <a:lstStyle/>
          <a:p>
            <a:r>
              <a:rPr lang="en-GB" sz="1600" dirty="0"/>
              <a:t>The size of elements must be adjusted to fit the “texture” of the material (matrix and inclusions)</a:t>
            </a:r>
          </a:p>
          <a:p>
            <a:r>
              <a:rPr lang="en-GB" sz="1600" dirty="0"/>
              <a:t>Small elements : better resolved but lower accuracy</a:t>
            </a:r>
          </a:p>
          <a:p>
            <a:r>
              <a:rPr lang="en-GB" sz="1600" dirty="0"/>
              <a:t>Large elements : Better accuracy but not well resolved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BFE030-78E6-4EBA-B047-812BD44FC4DE}"/>
              </a:ext>
            </a:extLst>
          </p:cNvPr>
          <p:cNvGrpSpPr/>
          <p:nvPr/>
        </p:nvGrpSpPr>
        <p:grpSpPr>
          <a:xfrm>
            <a:off x="5538641" y="1084724"/>
            <a:ext cx="3616938" cy="4058776"/>
            <a:chOff x="3148309" y="1643963"/>
            <a:chExt cx="4583579" cy="5143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7365F-790B-420F-ACA1-3DC40CF58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211" r="39160"/>
            <a:stretch/>
          </p:blipFill>
          <p:spPr>
            <a:xfrm>
              <a:off x="3148309" y="1643963"/>
              <a:ext cx="1527859" cy="5143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041370-BD28-47DA-89D5-0D0A5E46C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11" r="39160"/>
            <a:stretch/>
          </p:blipFill>
          <p:spPr>
            <a:xfrm>
              <a:off x="4676169" y="1643963"/>
              <a:ext cx="152785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7768F3-A784-4073-97A8-70C389726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11" r="39160"/>
            <a:stretch/>
          </p:blipFill>
          <p:spPr>
            <a:xfrm>
              <a:off x="6204029" y="1643963"/>
              <a:ext cx="1527859" cy="51435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0C7A57-F24F-49C5-82DE-883ED870EB06}"/>
              </a:ext>
            </a:extLst>
          </p:cNvPr>
          <p:cNvSpPr txBox="1"/>
          <p:nvPr/>
        </p:nvSpPr>
        <p:spPr>
          <a:xfrm>
            <a:off x="7817763" y="508327"/>
            <a:ext cx="14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Getting too large : 1 element in places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04B85-128E-4ECA-B8D6-27E136C7DF55}"/>
              </a:ext>
            </a:extLst>
          </p:cNvPr>
          <p:cNvSpPr txBox="1"/>
          <p:nvPr/>
        </p:nvSpPr>
        <p:spPr>
          <a:xfrm>
            <a:off x="5206730" y="508327"/>
            <a:ext cx="161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Too Small : Not enough information in small elements</a:t>
            </a:r>
          </a:p>
        </p:txBody>
      </p:sp>
    </p:spTree>
    <p:extLst>
      <p:ext uri="{BB962C8B-B14F-4D97-AF65-F5344CB8AC3E}">
        <p14:creationId xmlns:p14="http://schemas.microsoft.com/office/powerpoint/2010/main" val="1065996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A702-BE88-42CE-B6DF-2D382524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simplification :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37D5771-AF57-40B1-9176-CE5B187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Select “</a:t>
            </a:r>
            <a:r>
              <a:rPr lang="en-GB" sz="1600" dirty="0" err="1"/>
              <a:t>Reference.surf</a:t>
            </a:r>
            <a:r>
              <a:rPr lang="en-GB" sz="1600" dirty="0"/>
              <a:t>”</a:t>
            </a:r>
          </a:p>
          <a:p>
            <a:r>
              <a:rPr lang="en-GB" sz="1600" dirty="0"/>
              <a:t>Activate the Simplification Editor</a:t>
            </a:r>
          </a:p>
          <a:p>
            <a:r>
              <a:rPr lang="en-GB" sz="1600" dirty="0"/>
              <a:t>Set the Min Distance to 35</a:t>
            </a:r>
          </a:p>
          <a:p>
            <a:r>
              <a:rPr lang="en-GB" sz="1600" dirty="0"/>
              <a:t>Tick “Preserve Slice Structure”</a:t>
            </a:r>
          </a:p>
          <a:p>
            <a:r>
              <a:rPr lang="en-GB" sz="1600" dirty="0"/>
              <a:t>Click “Contract Edges”</a:t>
            </a:r>
          </a:p>
          <a:p>
            <a:r>
              <a:rPr lang="en-GB" sz="1600" dirty="0"/>
              <a:t>In Surface View, set Draw Style to Lines</a:t>
            </a:r>
          </a:p>
          <a:p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BE8A2-6695-4A86-8107-510195035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43" y="1344587"/>
            <a:ext cx="5845656" cy="3288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3CAA5-88C8-49F7-BAAB-65AF3F921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3" y="1344587"/>
            <a:ext cx="5845656" cy="328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2B24F-6BB5-48D1-B4FD-C3E1381E1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43" y="1340042"/>
            <a:ext cx="5845656" cy="3288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42D85-F740-4899-A5A4-3E8C98F45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43" y="1340042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A702-BE88-42CE-B6DF-2D382524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53" y="90552"/>
            <a:ext cx="6581580" cy="994172"/>
          </a:xfrm>
        </p:spPr>
        <p:txBody>
          <a:bodyPr/>
          <a:lstStyle/>
          <a:p>
            <a:r>
              <a:rPr lang="en-GB" dirty="0"/>
              <a:t>Surface check and Volume Mesh: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37D5771-AF57-40B1-9176-CE5B187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Activate the surface Editor</a:t>
            </a:r>
          </a:p>
          <a:p>
            <a:r>
              <a:rPr lang="en-GB" sz="1600" dirty="0"/>
              <a:t>Go click on “Surface/Edit/Prepare Generate Tetra Grid”</a:t>
            </a:r>
          </a:p>
          <a:p>
            <a:r>
              <a:rPr lang="en-GB" sz="1600" dirty="0"/>
              <a:t>Click Fix</a:t>
            </a:r>
          </a:p>
          <a:p>
            <a:r>
              <a:rPr lang="en-GB" sz="1600" dirty="0"/>
              <a:t>Then Close</a:t>
            </a:r>
          </a:p>
          <a:p>
            <a:r>
              <a:rPr lang="en-GB" sz="1600" dirty="0"/>
              <a:t>Deactivate Surface Editor</a:t>
            </a:r>
          </a:p>
          <a:p>
            <a:r>
              <a:rPr lang="en-GB" sz="1600" dirty="0"/>
              <a:t>Create “Generate Tetra Grid”</a:t>
            </a:r>
          </a:p>
          <a:p>
            <a:r>
              <a:rPr lang="en-GB" sz="1600" dirty="0"/>
              <a:t>Click “Run Now”</a:t>
            </a:r>
          </a:p>
          <a:p>
            <a:r>
              <a:rPr lang="en-GB" sz="1600" dirty="0"/>
              <a:t>Create “Tetra Grid View” on the .grid result</a:t>
            </a:r>
          </a:p>
          <a:p>
            <a:r>
              <a:rPr lang="en-GB" sz="1600" dirty="0"/>
              <a:t>Set Draw Style to Outlined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C3C61-B1FF-4BEB-A241-EBC6B9B7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43" y="1301904"/>
            <a:ext cx="5845657" cy="3288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5A17C-9401-4EC0-B5AC-795753EB3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5" y="1301904"/>
            <a:ext cx="5845655" cy="3288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B8442-B28F-402F-8761-41D1F1A0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43" y="1301904"/>
            <a:ext cx="5845657" cy="3288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235FB-41D1-4BFF-8E42-1FBC02BC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343" y="1301904"/>
            <a:ext cx="5845657" cy="3288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0ADA1-4EB6-494B-B873-E75B1342E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343" y="1301904"/>
            <a:ext cx="5845657" cy="32881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1FE7C-33BB-4E18-BC8C-8A53DCB20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342" y="1301904"/>
            <a:ext cx="5845657" cy="3288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1A9D98-F335-46E7-85E8-FEF7E1E4E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8341" y="1301903"/>
            <a:ext cx="5845657" cy="3288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7BE3E-6FF7-46B4-87E7-6CD8D0521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339" y="1301901"/>
            <a:ext cx="5845661" cy="32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6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4F6B-5AA8-456E-A488-28155AD9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Mesh is ready 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9A4B-1FCF-4C1F-87F2-7182CAAE7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Save mesh in </a:t>
            </a:r>
            <a:r>
              <a:rPr lang="en-GB" dirty="0" err="1"/>
              <a:t>Avizo</a:t>
            </a:r>
            <a:r>
              <a:rPr lang="en-GB" dirty="0"/>
              <a:t> Format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C7593-77EA-41A6-8CD2-D0DD1CB0D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673"/>
            <a:ext cx="4572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E97ED-B4C2-440C-B09B-ECA671B3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13673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77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628650" y="1930948"/>
            <a:ext cx="78867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en-US" sz="3600" dirty="0">
                <a:solidFill>
                  <a:srgbClr val="000000"/>
                </a:solidFill>
              </a:rPr>
              <a:t>Case Study #1 : Tensile Test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b="0" dirty="0">
                <a:solidFill>
                  <a:srgbClr val="000000"/>
                </a:solidFill>
              </a:rPr>
              <a:t>DVC Computation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A702-BE88-42CE-B6DF-2D382524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53" y="90552"/>
            <a:ext cx="6581580" cy="994172"/>
          </a:xfrm>
        </p:spPr>
        <p:txBody>
          <a:bodyPr/>
          <a:lstStyle/>
          <a:p>
            <a:r>
              <a:rPr lang="en-GB" dirty="0"/>
              <a:t>DVC Computation :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37D5771-AF57-40B1-9176-CE5B187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Create a “Global-Iterative” module (from DVC/Helpers)</a:t>
            </a:r>
          </a:p>
          <a:p>
            <a:r>
              <a:rPr lang="en-GB" sz="1600" dirty="0"/>
              <a:t>Link dataset as shown here and set parameters</a:t>
            </a:r>
          </a:p>
          <a:p>
            <a:r>
              <a:rPr lang="en-GB" sz="1600" dirty="0"/>
              <a:t>Click Apply</a:t>
            </a:r>
          </a:p>
          <a:p>
            <a:r>
              <a:rPr lang="en-GB" sz="1600" dirty="0"/>
              <a:t>Results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3EBDF-CA52-4E02-B3C1-97E8B439E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3" y="1417461"/>
            <a:ext cx="5845657" cy="328818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8B41B-0980-407C-B5BB-BC3F360E5B21}"/>
              </a:ext>
            </a:extLst>
          </p:cNvPr>
          <p:cNvGrpSpPr/>
          <p:nvPr/>
        </p:nvGrpSpPr>
        <p:grpSpPr>
          <a:xfrm>
            <a:off x="3298342" y="1417460"/>
            <a:ext cx="5845658" cy="3288183"/>
            <a:chOff x="3298342" y="1417460"/>
            <a:chExt cx="5845658" cy="32881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6F4F96-1002-4620-BFD2-DAC2ED38A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8343" y="1417460"/>
              <a:ext cx="5845657" cy="328818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889D61B-D950-4A28-AA57-021A54FAA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629" r="62784" b="4741"/>
            <a:stretch/>
          </p:blipFill>
          <p:spPr>
            <a:xfrm>
              <a:off x="3298342" y="3178741"/>
              <a:ext cx="2188058" cy="137675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00B7D8-C3B9-466F-AC31-307E865F5A83}"/>
              </a:ext>
            </a:extLst>
          </p:cNvPr>
          <p:cNvGrpSpPr/>
          <p:nvPr/>
        </p:nvGrpSpPr>
        <p:grpSpPr>
          <a:xfrm>
            <a:off x="3298342" y="1845165"/>
            <a:ext cx="5845656" cy="2924510"/>
            <a:chOff x="3298342" y="1845165"/>
            <a:chExt cx="5845656" cy="292451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8581AB-429B-4D8D-9305-E860DA9C1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704" r="63167" b="52148"/>
            <a:stretch/>
          </p:blipFill>
          <p:spPr>
            <a:xfrm>
              <a:off x="3298342" y="1845165"/>
              <a:ext cx="5845656" cy="28699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B666AC-993B-4E51-8FCC-E1520B6243B5}"/>
                </a:ext>
              </a:extLst>
            </p:cNvPr>
            <p:cNvSpPr/>
            <p:nvPr/>
          </p:nvSpPr>
          <p:spPr>
            <a:xfrm>
              <a:off x="3465914" y="2828768"/>
              <a:ext cx="1548045" cy="6667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B93B61-DC79-438F-A246-74D2A6B4A658}"/>
                </a:ext>
              </a:extLst>
            </p:cNvPr>
            <p:cNvSpPr/>
            <p:nvPr/>
          </p:nvSpPr>
          <p:spPr>
            <a:xfrm>
              <a:off x="3465914" y="3495518"/>
              <a:ext cx="1548045" cy="42770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DE16AD-4277-4237-9668-F844FA7A7224}"/>
                </a:ext>
              </a:extLst>
            </p:cNvPr>
            <p:cNvSpPr/>
            <p:nvPr/>
          </p:nvSpPr>
          <p:spPr>
            <a:xfrm>
              <a:off x="3465914" y="3943907"/>
              <a:ext cx="1548045" cy="407019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E49187-2FDB-4E39-B473-6660E6A99118}"/>
                </a:ext>
              </a:extLst>
            </p:cNvPr>
            <p:cNvSpPr txBox="1"/>
            <p:nvPr/>
          </p:nvSpPr>
          <p:spPr>
            <a:xfrm>
              <a:off x="5026966" y="2729391"/>
              <a:ext cx="1569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F0000"/>
                  </a:solidFill>
                </a:rPr>
                <a:t>Displacement and strain field from Reference to Deformed 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C4F047-5C65-4962-96D4-6BB269569CF2}"/>
                </a:ext>
              </a:extLst>
            </p:cNvPr>
            <p:cNvSpPr txBox="1"/>
            <p:nvPr/>
          </p:nvSpPr>
          <p:spPr>
            <a:xfrm>
              <a:off x="5935978" y="3294824"/>
              <a:ext cx="1569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0070C0"/>
                  </a:solidFill>
                </a:rPr>
                <a:t>Displacement and strain field from Reference to Deformed2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C576DB-1C5B-4080-AB6E-8C4CD2B74B6E}"/>
                </a:ext>
              </a:extLst>
            </p:cNvPr>
            <p:cNvSpPr txBox="1"/>
            <p:nvPr/>
          </p:nvSpPr>
          <p:spPr>
            <a:xfrm>
              <a:off x="5026966" y="4000234"/>
              <a:ext cx="1569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FFF00"/>
                  </a:solidFill>
                </a:rPr>
                <a:t>Displacement and strain field from Reference to Deformed3</a:t>
              </a:r>
            </a:p>
          </p:txBody>
        </p:sp>
      </p:grp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0E413BC7-3F63-43B3-9916-9B23AA41C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851"/>
            <a:ext cx="3285335" cy="220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9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DVC is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38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A702-BE88-42CE-B6DF-2D382524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53" y="90552"/>
            <a:ext cx="6581580" cy="994172"/>
          </a:xfrm>
        </p:spPr>
        <p:txBody>
          <a:bodyPr/>
          <a:lstStyle/>
          <a:p>
            <a:r>
              <a:rPr lang="en-GB" dirty="0"/>
              <a:t>DVC Check :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37D5771-AF57-40B1-9176-CE5B187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Check the convergence of the global algorithm by opening the console </a:t>
            </a:r>
          </a:p>
          <a:p>
            <a:r>
              <a:rPr lang="en-GB" sz="1600" dirty="0"/>
              <a:t>3 DVC computations were done and have all converged to &lt;0.001</a:t>
            </a:r>
          </a:p>
          <a:p>
            <a:endParaRPr lang="en-GB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Sign that the solution was found correctly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Global approach also enables the use of a “Residual Image” which will highlight areas that have not correlated well (discontinuities, change in texture through time, etc…)</a:t>
            </a:r>
            <a:endParaRPr lang="en-GB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45C07-840F-4EBA-A101-87EC6C79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43" y="1399459"/>
            <a:ext cx="5845657" cy="3288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11F39-4311-4CDF-B0B4-E33EC4A0A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42" y="1399459"/>
            <a:ext cx="5845657" cy="32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628650" y="1930948"/>
            <a:ext cx="78867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en-US" sz="3600" dirty="0">
                <a:solidFill>
                  <a:srgbClr val="000000"/>
                </a:solidFill>
              </a:rPr>
              <a:t>Case Study #1 : Tensile Test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b="0" dirty="0" err="1">
                <a:solidFill>
                  <a:srgbClr val="000000"/>
                </a:solidFill>
              </a:rPr>
              <a:t>Visualisation</a:t>
            </a:r>
            <a:r>
              <a:rPr lang="en-US" sz="3600" b="0" dirty="0">
                <a:solidFill>
                  <a:srgbClr val="000000"/>
                </a:solidFill>
              </a:rPr>
              <a:t> of Results</a:t>
            </a:r>
          </a:p>
        </p:txBody>
      </p:sp>
    </p:spTree>
    <p:extLst>
      <p:ext uri="{BB962C8B-B14F-4D97-AF65-F5344CB8AC3E}">
        <p14:creationId xmlns:p14="http://schemas.microsoft.com/office/powerpoint/2010/main" val="776331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A702-BE88-42CE-B6DF-2D382524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53" y="90552"/>
            <a:ext cx="6581580" cy="994172"/>
          </a:xfrm>
        </p:spPr>
        <p:txBody>
          <a:bodyPr/>
          <a:lstStyle/>
          <a:p>
            <a:r>
              <a:rPr lang="en-GB" dirty="0"/>
              <a:t>Tools for visualisation :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37D5771-AF57-40B1-9176-CE5B1872A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4724"/>
            <a:ext cx="3298343" cy="4058775"/>
          </a:xfrm>
        </p:spPr>
        <p:txBody>
          <a:bodyPr/>
          <a:lstStyle/>
          <a:p>
            <a:r>
              <a:rPr lang="en-GB" sz="1600" dirty="0"/>
              <a:t>“DVC </a:t>
            </a:r>
            <a:r>
              <a:rPr lang="en-GB" sz="1600" dirty="0" err="1"/>
              <a:t>Disp</a:t>
            </a:r>
            <a:r>
              <a:rPr lang="en-GB" sz="1600" dirty="0"/>
              <a:t> View” on a “.</a:t>
            </a:r>
            <a:r>
              <a:rPr lang="en-GB" sz="1600" dirty="0" err="1"/>
              <a:t>disp</a:t>
            </a:r>
            <a:r>
              <a:rPr lang="en-GB" sz="1600" dirty="0"/>
              <a:t>” field</a:t>
            </a:r>
          </a:p>
          <a:p>
            <a:endParaRPr lang="en-GB" sz="1600" dirty="0"/>
          </a:p>
          <a:p>
            <a:r>
              <a:rPr lang="en-GB" sz="1600" dirty="0"/>
              <a:t>“</a:t>
            </a:r>
            <a:r>
              <a:rPr lang="en-GB" sz="1600" dirty="0" err="1"/>
              <a:t>ColorWash</a:t>
            </a:r>
            <a:r>
              <a:rPr lang="en-GB" sz="1600" dirty="0"/>
              <a:t>” : Create an “</a:t>
            </a:r>
            <a:r>
              <a:rPr lang="en-GB" sz="1600" dirty="0" err="1"/>
              <a:t>Orthoslice</a:t>
            </a:r>
            <a:r>
              <a:rPr lang="en-GB" sz="1600" dirty="0"/>
              <a:t>” module on Reference, then a “</a:t>
            </a:r>
            <a:r>
              <a:rPr lang="en-GB" sz="1600" dirty="0" err="1"/>
              <a:t>ColorWash</a:t>
            </a:r>
            <a:r>
              <a:rPr lang="en-GB" sz="1600" dirty="0"/>
              <a:t>” on the “</a:t>
            </a:r>
            <a:r>
              <a:rPr lang="en-GB" sz="1600" dirty="0" err="1"/>
              <a:t>Orthoslice</a:t>
            </a:r>
            <a:r>
              <a:rPr lang="en-GB" sz="1600" dirty="0"/>
              <a:t>” and select a “Magnitude” field in the data port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“DVC Scalar Extract” on “.strain”</a:t>
            </a:r>
          </a:p>
          <a:p>
            <a:r>
              <a:rPr lang="en-GB" sz="1600" dirty="0"/>
              <a:t>Tick “</a:t>
            </a:r>
            <a:r>
              <a:rPr lang="en-GB" sz="1600" dirty="0" err="1"/>
              <a:t>VonMises</a:t>
            </a:r>
            <a:r>
              <a:rPr lang="en-GB" sz="1600" dirty="0"/>
              <a:t>” or “E1”</a:t>
            </a:r>
          </a:p>
          <a:p>
            <a:r>
              <a:rPr lang="en-GB" sz="1600" dirty="0"/>
              <a:t>Click Apply</a:t>
            </a:r>
          </a:p>
          <a:p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FF7AF-B356-4B2A-983B-D4FCBC82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572" y="1386582"/>
            <a:ext cx="5784427" cy="3253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AAE91-706C-41F5-B020-EDC1827F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572" y="1371340"/>
            <a:ext cx="5784428" cy="3253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B98F4-54A9-4569-A928-1F9893BEF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0" y="1386580"/>
            <a:ext cx="5784430" cy="3253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273FC-DE1D-45AC-B5CE-645D244AB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570" y="1386580"/>
            <a:ext cx="5784429" cy="32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239E5-3CFC-4239-B07A-19EA8CF91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through the results 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7BA96-1E2C-45F9-97B9-0AE8266A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Spend some time trying to display the results of the 3 DVC computations</a:t>
            </a:r>
          </a:p>
          <a:p>
            <a:r>
              <a:rPr lang="en-GB" dirty="0"/>
              <a:t>Extra : Link to microstructure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8E385-49C1-47AD-9AFA-C88244B5C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52" y="2354557"/>
            <a:ext cx="4493296" cy="278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8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628650" y="1930948"/>
            <a:ext cx="78867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en-US" sz="3600" dirty="0">
                <a:solidFill>
                  <a:srgbClr val="000000"/>
                </a:solidFill>
              </a:rPr>
              <a:t>Case Study #1 : Tensile Test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b="0" dirty="0">
                <a:solidFill>
                  <a:srgbClr val="000000"/>
                </a:solidFill>
              </a:rPr>
              <a:t>Boundary Conditions Export To FE</a:t>
            </a:r>
          </a:p>
        </p:txBody>
      </p:sp>
    </p:spTree>
    <p:extLst>
      <p:ext uri="{BB962C8B-B14F-4D97-AF65-F5344CB8AC3E}">
        <p14:creationId xmlns:p14="http://schemas.microsoft.com/office/powerpoint/2010/main" val="3628066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hape 12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Extract DVC boundary conditions</a:t>
            </a:r>
            <a:endParaRPr/>
          </a:p>
        </p:txBody>
      </p:sp>
      <p:sp>
        <p:nvSpPr>
          <p:cNvPr id="1225" name="Shape 1225"/>
          <p:cNvSpPr txBox="1">
            <a:spLocks noGrp="1"/>
          </p:cNvSpPr>
          <p:nvPr>
            <p:ph type="sldNum" idx="4294967295"/>
          </p:nvPr>
        </p:nvSpPr>
        <p:spPr>
          <a:xfrm>
            <a:off x="0" y="4945063"/>
            <a:ext cx="533400" cy="153987"/>
          </a:xfrm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6" name="Shape 1226"/>
          <p:cNvPicPr preferRelativeResize="0"/>
          <p:nvPr/>
        </p:nvPicPr>
        <p:blipFill rotWithShape="1">
          <a:blip r:embed="rId3">
            <a:alphaModFix/>
          </a:blip>
          <a:srcRect l="832"/>
          <a:stretch/>
        </p:blipFill>
        <p:spPr>
          <a:xfrm>
            <a:off x="457200" y="1123950"/>
            <a:ext cx="8534400" cy="367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BD4D928-BC74-4A5F-988D-CC13A409B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36" y="837319"/>
            <a:ext cx="6630924" cy="4299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DVC-FE direct comparison: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Uz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Shape 1271"/>
          <p:cNvSpPr txBox="1">
            <a:spLocks noGrp="1"/>
          </p:cNvSpPr>
          <p:nvPr>
            <p:ph type="sldNum" idx="4294967295"/>
          </p:nvPr>
        </p:nvSpPr>
        <p:spPr>
          <a:xfrm>
            <a:off x="0" y="4945063"/>
            <a:ext cx="533400" cy="153987"/>
          </a:xfrm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2" name="Shape 1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102375"/>
            <a:ext cx="5027370" cy="35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Shape 12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1112893"/>
            <a:ext cx="1561017" cy="3863516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Shape 1274"/>
          <p:cNvSpPr txBox="1"/>
          <p:nvPr/>
        </p:nvSpPr>
        <p:spPr>
          <a:xfrm>
            <a:off x="7467600" y="2444486"/>
            <a:ext cx="17342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 between experiments and simulation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t" anchorCtr="0">
            <a:noAutofit/>
          </a:bodyPr>
          <a:lstStyle/>
          <a:p>
            <a:pPr lvl="0"/>
            <a:r>
              <a:rPr lang="en-US" dirty="0"/>
              <a:t>DVC-FE direct comparison: e33</a:t>
            </a:r>
            <a:endParaRPr dirty="0"/>
          </a:p>
        </p:txBody>
      </p:sp>
      <p:sp>
        <p:nvSpPr>
          <p:cNvPr id="1280" name="Shape 1280"/>
          <p:cNvSpPr txBox="1">
            <a:spLocks noGrp="1"/>
          </p:cNvSpPr>
          <p:nvPr>
            <p:ph type="sldNum" idx="4294967295"/>
          </p:nvPr>
        </p:nvSpPr>
        <p:spPr>
          <a:xfrm>
            <a:off x="0" y="4945063"/>
            <a:ext cx="533400" cy="153987"/>
          </a:xfrm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1" name="Shape 1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1063229"/>
            <a:ext cx="5334000" cy="3816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hape 13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r>
              <a:rPr lang="en-US" sz="2880" dirty="0"/>
              <a:t>Towards i</a:t>
            </a:r>
            <a:r>
              <a:rPr lang="en-US" sz="288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dentification of material properties</a:t>
            </a:r>
            <a:endParaRPr dirty="0"/>
          </a:p>
        </p:txBody>
      </p:sp>
      <p:sp>
        <p:nvSpPr>
          <p:cNvPr id="1287" name="Shape 1287"/>
          <p:cNvSpPr txBox="1">
            <a:spLocks noGrp="1"/>
          </p:cNvSpPr>
          <p:nvPr>
            <p:ph type="sldNum" idx="4294967295"/>
          </p:nvPr>
        </p:nvSpPr>
        <p:spPr>
          <a:xfrm>
            <a:off x="0" y="4781550"/>
            <a:ext cx="533400" cy="155575"/>
          </a:xfrm>
          <a:prstGeom prst="rect">
            <a:avLst/>
          </a:prstGeom>
          <a:noFill/>
          <a:ln>
            <a:noFill/>
          </a:ln>
        </p:spPr>
        <p:txBody>
          <a:bodyPr wrap="square" lIns="84900" tIns="42450" rIns="84900" bIns="42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7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Shape 1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1428750"/>
            <a:ext cx="3981980" cy="284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Shape 1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6717" y="1381103"/>
            <a:ext cx="1189782" cy="294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Shape 1290"/>
          <p:cNvSpPr txBox="1"/>
          <p:nvPr/>
        </p:nvSpPr>
        <p:spPr>
          <a:xfrm>
            <a:off x="7833010" y="1048703"/>
            <a:ext cx="94956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FE</a:t>
            </a:r>
            <a:endParaRPr/>
          </a:p>
        </p:txBody>
      </p:sp>
      <p:sp>
        <p:nvSpPr>
          <p:cNvPr id="1291" name="Shape 1291"/>
          <p:cNvSpPr txBox="1"/>
          <p:nvPr/>
        </p:nvSpPr>
        <p:spPr>
          <a:xfrm>
            <a:off x="4343363" y="4305354"/>
            <a:ext cx="218288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comparison with experiment</a:t>
            </a:r>
            <a:endParaRPr/>
          </a:p>
        </p:txBody>
      </p:sp>
      <p:sp>
        <p:nvSpPr>
          <p:cNvPr id="1292" name="Shape 1292"/>
          <p:cNvSpPr txBox="1"/>
          <p:nvPr/>
        </p:nvSpPr>
        <p:spPr>
          <a:xfrm>
            <a:off x="508388" y="1654598"/>
            <a:ext cx="2585835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Optimization: find material parameters (E, mu, K, n, etc.) that minimize FE-DVC displacement maps and macroscopic FE-Exp force-displacement curve</a:t>
            </a:r>
            <a:endParaRPr/>
          </a:p>
        </p:txBody>
      </p:sp>
      <p:grpSp>
        <p:nvGrpSpPr>
          <p:cNvPr id="1293" name="Shape 1293"/>
          <p:cNvGrpSpPr/>
          <p:nvPr/>
        </p:nvGrpSpPr>
        <p:grpSpPr>
          <a:xfrm>
            <a:off x="384563" y="2162430"/>
            <a:ext cx="2106563" cy="2145826"/>
            <a:chOff x="533400" y="2668661"/>
            <a:chExt cx="2106563" cy="2145826"/>
          </a:xfrm>
        </p:grpSpPr>
        <p:sp>
          <p:nvSpPr>
            <p:cNvPr id="1294" name="Shape 1294"/>
            <p:cNvSpPr/>
            <p:nvPr/>
          </p:nvSpPr>
          <p:spPr>
            <a:xfrm>
              <a:off x="657225" y="3445031"/>
              <a:ext cx="1539827" cy="10125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11876" y="84254"/>
                    <a:pt x="23753" y="48509"/>
                    <a:pt x="35629" y="28567"/>
                  </a:cubicBezTo>
                  <a:cubicBezTo>
                    <a:pt x="47506" y="8625"/>
                    <a:pt x="60496" y="2793"/>
                    <a:pt x="71259" y="347"/>
                  </a:cubicBezTo>
                  <a:cubicBezTo>
                    <a:pt x="82023" y="-2098"/>
                    <a:pt x="92415" y="9001"/>
                    <a:pt x="100209" y="13892"/>
                  </a:cubicBezTo>
                  <a:cubicBezTo>
                    <a:pt x="108003" y="18784"/>
                    <a:pt x="114931" y="27062"/>
                    <a:pt x="118024" y="29696"/>
                  </a:cubicBezTo>
                  <a:cubicBezTo>
                    <a:pt x="121117" y="32329"/>
                    <a:pt x="119941" y="31012"/>
                    <a:pt x="118766" y="29696"/>
                  </a:cubicBezTo>
                </a:path>
              </a:pathLst>
            </a:custGeom>
            <a:noFill/>
            <a:ln w="25400" cap="flat" cmpd="sng">
              <a:solidFill>
                <a:srgbClr val="8B15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95" name="Shape 1295"/>
            <p:cNvCxnSpPr>
              <a:stCxn id="1294" idx="0"/>
            </p:cNvCxnSpPr>
            <p:nvPr/>
          </p:nvCxnSpPr>
          <p:spPr>
            <a:xfrm rot="10800000">
              <a:off x="657225" y="3000212"/>
              <a:ext cx="0" cy="1457400"/>
            </a:xfrm>
            <a:prstGeom prst="straightConnector1">
              <a:avLst/>
            </a:prstGeom>
            <a:noFill/>
            <a:ln w="9525" cap="flat" cmpd="sng">
              <a:solidFill>
                <a:srgbClr val="BD182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1296" name="Shape 1296"/>
            <p:cNvCxnSpPr/>
            <p:nvPr/>
          </p:nvCxnSpPr>
          <p:spPr>
            <a:xfrm rot="10800000" flipH="1">
              <a:off x="673051" y="4457611"/>
              <a:ext cx="1571625" cy="1"/>
            </a:xfrm>
            <a:prstGeom prst="straightConnector1">
              <a:avLst/>
            </a:prstGeom>
            <a:noFill/>
            <a:ln w="9525" cap="flat" cmpd="sng">
              <a:solidFill>
                <a:srgbClr val="BD182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297" name="Shape 1297"/>
            <p:cNvSpPr txBox="1"/>
            <p:nvPr/>
          </p:nvSpPr>
          <p:spPr>
            <a:xfrm>
              <a:off x="533400" y="2668661"/>
              <a:ext cx="638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/>
            </a:p>
          </p:txBody>
        </p:sp>
        <p:sp>
          <p:nvSpPr>
            <p:cNvPr id="1298" name="Shape 1298"/>
            <p:cNvSpPr txBox="1"/>
            <p:nvPr/>
          </p:nvSpPr>
          <p:spPr>
            <a:xfrm>
              <a:off x="2001790" y="4445155"/>
              <a:ext cx="638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</a:t>
              </a:r>
              <a:endParaRPr/>
            </a:p>
          </p:txBody>
        </p:sp>
      </p:grpSp>
      <p:cxnSp>
        <p:nvCxnSpPr>
          <p:cNvPr id="1299" name="Shape 1299"/>
          <p:cNvCxnSpPr/>
          <p:nvPr/>
        </p:nvCxnSpPr>
        <p:spPr>
          <a:xfrm>
            <a:off x="7840883" y="1037987"/>
            <a:ext cx="0" cy="390764"/>
          </a:xfrm>
          <a:prstGeom prst="straightConnector1">
            <a:avLst/>
          </a:prstGeom>
          <a:noFill/>
          <a:ln w="9525" cap="flat" cmpd="sng">
            <a:solidFill>
              <a:srgbClr val="BD1823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00" name="Shape 1300"/>
          <p:cNvCxnSpPr/>
          <p:nvPr/>
        </p:nvCxnSpPr>
        <p:spPr>
          <a:xfrm rot="10800000">
            <a:off x="2172039" y="1037987"/>
            <a:ext cx="5668844" cy="0"/>
          </a:xfrm>
          <a:prstGeom prst="straightConnector1">
            <a:avLst/>
          </a:prstGeom>
          <a:noFill/>
          <a:ln w="9525" cap="flat" cmpd="sng">
            <a:solidFill>
              <a:srgbClr val="BD182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1" name="Shape 1301"/>
          <p:cNvCxnSpPr/>
          <p:nvPr/>
        </p:nvCxnSpPr>
        <p:spPr>
          <a:xfrm>
            <a:off x="2172039" y="1037987"/>
            <a:ext cx="0" cy="522460"/>
          </a:xfrm>
          <a:prstGeom prst="straightConnector1">
            <a:avLst/>
          </a:prstGeom>
          <a:noFill/>
          <a:ln w="9525" cap="flat" cmpd="sng">
            <a:solidFill>
              <a:srgbClr val="BD182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2" name="Shape 1302"/>
          <p:cNvCxnSpPr>
            <a:endCxn id="1298" idx="2"/>
          </p:cNvCxnSpPr>
          <p:nvPr/>
        </p:nvCxnSpPr>
        <p:spPr>
          <a:xfrm rot="10800000">
            <a:off x="2172040" y="4308256"/>
            <a:ext cx="0" cy="330900"/>
          </a:xfrm>
          <a:prstGeom prst="straightConnector1">
            <a:avLst/>
          </a:prstGeom>
          <a:noFill/>
          <a:ln w="9525" cap="flat" cmpd="sng">
            <a:solidFill>
              <a:srgbClr val="BD1823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303" name="Shape 1303"/>
          <p:cNvCxnSpPr/>
          <p:nvPr/>
        </p:nvCxnSpPr>
        <p:spPr>
          <a:xfrm>
            <a:off x="2172039" y="4639179"/>
            <a:ext cx="2258894" cy="0"/>
          </a:xfrm>
          <a:prstGeom prst="straightConnector1">
            <a:avLst/>
          </a:prstGeom>
          <a:noFill/>
          <a:ln w="9525" cap="flat" cmpd="sng">
            <a:solidFill>
              <a:srgbClr val="BD182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4" name="Shape 1304"/>
          <p:cNvSpPr txBox="1"/>
          <p:nvPr/>
        </p:nvSpPr>
        <p:spPr>
          <a:xfrm>
            <a:off x="6751935" y="4412367"/>
            <a:ext cx="218288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 solution</a:t>
            </a:r>
            <a:endParaRPr/>
          </a:p>
        </p:txBody>
      </p:sp>
      <p:cxnSp>
        <p:nvCxnSpPr>
          <p:cNvPr id="1305" name="Shape 1305"/>
          <p:cNvCxnSpPr/>
          <p:nvPr/>
        </p:nvCxnSpPr>
        <p:spPr>
          <a:xfrm rot="10800000">
            <a:off x="6366172" y="4639179"/>
            <a:ext cx="771525" cy="0"/>
          </a:xfrm>
          <a:prstGeom prst="straightConnector1">
            <a:avLst/>
          </a:prstGeom>
          <a:noFill/>
          <a:ln w="9525" cap="flat" cmpd="sng">
            <a:solidFill>
              <a:srgbClr val="BD1823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306" name="Shape 1306"/>
          <p:cNvSpPr txBox="1"/>
          <p:nvPr/>
        </p:nvSpPr>
        <p:spPr>
          <a:xfrm>
            <a:off x="462388" y="1351225"/>
            <a:ext cx="19509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Levenberg-Marquardt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628650" y="1930948"/>
            <a:ext cx="78867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en-GB" sz="3600" dirty="0"/>
              <a:t>Case study 2 :</a:t>
            </a:r>
            <a:br>
              <a:rPr lang="en-GB" sz="3600" dirty="0"/>
            </a:br>
            <a:r>
              <a:rPr lang="en-US" sz="3600" dirty="0"/>
              <a:t>Adaptive DVC approach applied to augmented vertebral bodies</a:t>
            </a:r>
            <a:br>
              <a:rPr lang="en-GB" sz="3600" dirty="0"/>
            </a:br>
            <a:endParaRPr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1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14F3F824-E207-4B76-A94F-6CFA3AE3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DVC important ?</a:t>
            </a:r>
            <a:endParaRPr lang="fr-FR" dirty="0"/>
          </a:p>
        </p:txBody>
      </p:sp>
      <p:pic>
        <p:nvPicPr>
          <p:cNvPr id="7" name="pasted-image.pdf">
            <a:extLst>
              <a:ext uri="{FF2B5EF4-FFF2-40B4-BE49-F238E27FC236}">
                <a16:creationId xmlns:a16="http://schemas.microsoft.com/office/drawing/2014/main" id="{BC24DBE3-4F69-40BC-9694-BD58DE1E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26" r="34074" b="52429"/>
          <a:stretch/>
        </p:blipFill>
        <p:spPr>
          <a:xfrm>
            <a:off x="-40223" y="689367"/>
            <a:ext cx="2550885" cy="21374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0474F-6C56-498B-93DE-AFA924BA1603}"/>
              </a:ext>
            </a:extLst>
          </p:cNvPr>
          <p:cNvSpPr txBox="1"/>
          <p:nvPr/>
        </p:nvSpPr>
        <p:spPr>
          <a:xfrm rot="16200000">
            <a:off x="1100539" y="2362884"/>
            <a:ext cx="338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800" kern="1200" dirty="0">
                <a:ea typeface="+mn-ea"/>
                <a:cs typeface="+mn-cs"/>
              </a:rPr>
              <a:t>Homogeneous solids under complex loads</a:t>
            </a:r>
            <a:endParaRPr lang="fr-FR" sz="1800" kern="1200" dirty="0"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D3A0B7-11C2-4503-8B90-6133A8A09070}"/>
              </a:ext>
            </a:extLst>
          </p:cNvPr>
          <p:cNvSpPr txBox="1"/>
          <p:nvPr/>
        </p:nvSpPr>
        <p:spPr>
          <a:xfrm rot="16200000">
            <a:off x="4381978" y="2147593"/>
            <a:ext cx="3232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800" kern="1200" dirty="0">
                <a:ea typeface="+mn-ea"/>
                <a:cs typeface="+mn-cs"/>
              </a:rPr>
              <a:t>Fine scale </a:t>
            </a:r>
          </a:p>
          <a:p>
            <a:pPr algn="ctr" defTabSz="685800">
              <a:buClrTx/>
            </a:pPr>
            <a:r>
              <a:rPr lang="en-GB" sz="1800" kern="1200" dirty="0">
                <a:ea typeface="+mn-ea"/>
                <a:cs typeface="+mn-cs"/>
              </a:rPr>
              <a:t>Heterogeneous strain/stress effects</a:t>
            </a:r>
            <a:endParaRPr lang="fr-FR" sz="1800" kern="1200" dirty="0"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CAA35D-059A-4747-977D-3D080A0C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97" y="715794"/>
            <a:ext cx="2378222" cy="3948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656777-66B9-414B-BA61-B7C822EAFCDA}"/>
              </a:ext>
            </a:extLst>
          </p:cNvPr>
          <p:cNvSpPr txBox="1"/>
          <p:nvPr/>
        </p:nvSpPr>
        <p:spPr>
          <a:xfrm>
            <a:off x="3201790" y="2929818"/>
            <a:ext cx="2342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800" b="1" kern="1200" dirty="0">
                <a:ea typeface="+mn-ea"/>
                <a:cs typeface="+mn-cs"/>
              </a:rPr>
              <a:t>In situ 3D imaging + Digital Volume Correlation: EXPERIMENTAL 3D displacements and strains </a:t>
            </a:r>
            <a:endParaRPr lang="fr-FR" sz="1800" b="1" kern="1200" dirty="0">
              <a:ea typeface="+mn-ea"/>
              <a:cs typeface="+mn-cs"/>
            </a:endParaRPr>
          </a:p>
        </p:txBody>
      </p:sp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AE6596C7-969F-47DB-AA21-D6643A2A9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81" r="1" b="52429"/>
          <a:stretch/>
        </p:blipFill>
        <p:spPr>
          <a:xfrm>
            <a:off x="1" y="2797615"/>
            <a:ext cx="2470441" cy="201873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C63E8DF6-5BC1-4A54-ACD1-9D81B987785D}"/>
              </a:ext>
            </a:extLst>
          </p:cNvPr>
          <p:cNvSpPr/>
          <p:nvPr/>
        </p:nvSpPr>
        <p:spPr>
          <a:xfrm>
            <a:off x="3116773" y="2278857"/>
            <a:ext cx="2419814" cy="518758"/>
          </a:xfrm>
          <a:prstGeom prst="left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76867-7318-4A5A-8C8D-6A0194D005E5}"/>
              </a:ext>
            </a:extLst>
          </p:cNvPr>
          <p:cNvSpPr txBox="1"/>
          <p:nvPr/>
        </p:nvSpPr>
        <p:spPr>
          <a:xfrm>
            <a:off x="617220" y="388605"/>
            <a:ext cx="16916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ea typeface="+mn-ea"/>
                <a:cs typeface="+mn-cs"/>
              </a:rPr>
              <a:t>MACRO</a:t>
            </a:r>
            <a:endParaRPr lang="en-GB" sz="21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EA4A0-69AA-4D4A-8EC2-4DCD7B8C8CE8}"/>
              </a:ext>
            </a:extLst>
          </p:cNvPr>
          <p:cNvSpPr txBox="1"/>
          <p:nvPr/>
        </p:nvSpPr>
        <p:spPr>
          <a:xfrm>
            <a:off x="7277100" y="400050"/>
            <a:ext cx="16916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ea typeface="+mn-ea"/>
                <a:cs typeface="+mn-cs"/>
              </a:rPr>
              <a:t>MICRO</a:t>
            </a:r>
            <a:endParaRPr lang="en-GB" sz="21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54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/>
          <p:nvPr/>
        </p:nvSpPr>
        <p:spPr>
          <a:xfrm>
            <a:off x="119377" y="611976"/>
            <a:ext cx="6953915" cy="2426305"/>
          </a:xfrm>
          <a:prstGeom prst="round2SameRect">
            <a:avLst>
              <a:gd name="adj1" fmla="val 2743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8909" indent="-188909">
              <a:buClr>
                <a:schemeClr val="accent4"/>
              </a:buClr>
              <a:buSzPts val="1350"/>
              <a:buFont typeface="Arial"/>
              <a:buChar char="•"/>
            </a:pPr>
            <a:r>
              <a:rPr lang="en" sz="1050" b="1" dirty="0">
                <a:solidFill>
                  <a:schemeClr val="dk1"/>
                </a:solidFill>
              </a:rPr>
              <a:t>Minimally invasive procedure to treat vertebral compression fractures as a result of osteoporosis, cancer (myeloma), or trauma</a:t>
            </a:r>
            <a:endParaRPr sz="1800" dirty="0"/>
          </a:p>
          <a:p>
            <a:pPr marL="188909" indent="-188909">
              <a:spcBef>
                <a:spcPts val="1350"/>
              </a:spcBef>
              <a:buClr>
                <a:schemeClr val="accent4"/>
              </a:buClr>
              <a:buSzPts val="1350"/>
              <a:buFont typeface="Arial"/>
              <a:buChar char="•"/>
            </a:pPr>
            <a:r>
              <a:rPr lang="en" sz="1050" b="1" dirty="0">
                <a:solidFill>
                  <a:schemeClr val="dk1"/>
                </a:solidFill>
              </a:rPr>
              <a:t>&gt;1.4M vertberal fractures are estimated to occur every year worldwide (i.e. 1 fracture every 23 seconds)</a:t>
            </a:r>
            <a:endParaRPr sz="1800" dirty="0"/>
          </a:p>
          <a:p>
            <a:pPr marL="188909" indent="-188909">
              <a:spcBef>
                <a:spcPts val="1350"/>
              </a:spcBef>
              <a:buClr>
                <a:schemeClr val="accent4"/>
              </a:buClr>
              <a:buSzPts val="1350"/>
              <a:buFont typeface="Arial"/>
              <a:buChar char="•"/>
            </a:pPr>
            <a:r>
              <a:rPr lang="en" sz="1050" b="1" dirty="0">
                <a:solidFill>
                  <a:schemeClr val="dk1"/>
                </a:solidFill>
              </a:rPr>
              <a:t>Yearly cost for osteoporotic fractures in the spine ~ €719M in Europe only</a:t>
            </a:r>
            <a:endParaRPr sz="1800" dirty="0"/>
          </a:p>
          <a:p>
            <a:pPr marL="188909" indent="-188909">
              <a:spcBef>
                <a:spcPts val="1350"/>
              </a:spcBef>
              <a:buClr>
                <a:schemeClr val="accent4"/>
              </a:buClr>
              <a:buSzPts val="1350"/>
              <a:buFont typeface="Arial"/>
              <a:buChar char="•"/>
            </a:pPr>
            <a:r>
              <a:rPr lang="en" sz="1050" b="1" dirty="0">
                <a:solidFill>
                  <a:srgbClr val="FF0000"/>
                </a:solidFill>
              </a:rPr>
              <a:t>Strong but controversial concern</a:t>
            </a:r>
            <a:r>
              <a:rPr lang="en" sz="1050" b="1" dirty="0">
                <a:solidFill>
                  <a:schemeClr val="dk1"/>
                </a:solidFill>
              </a:rPr>
              <a:t>: occurence of fractures in adjacent vertebrae due to the increased stiffness of the augmented vertebrae </a:t>
            </a:r>
            <a:endParaRPr sz="1800" dirty="0"/>
          </a:p>
          <a:p>
            <a:pPr marL="188909" indent="-122235">
              <a:spcBef>
                <a:spcPts val="1350"/>
              </a:spcBef>
              <a:buClr>
                <a:schemeClr val="accent4"/>
              </a:buClr>
              <a:buSzPts val="1050"/>
            </a:pPr>
            <a:endParaRPr sz="1050" b="1" dirty="0">
              <a:solidFill>
                <a:schemeClr val="dk1"/>
              </a:solidFill>
            </a:endParaRPr>
          </a:p>
        </p:txBody>
      </p:sp>
      <p:pic>
        <p:nvPicPr>
          <p:cNvPr id="790" name="Shape 7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8862" y="1"/>
            <a:ext cx="2295139" cy="15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Shape 791"/>
          <p:cNvSpPr txBox="1"/>
          <p:nvPr/>
        </p:nvSpPr>
        <p:spPr>
          <a:xfrm>
            <a:off x="7697323" y="1536296"/>
            <a:ext cx="119462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900" i="1"/>
              <a:t>Healthbase.com</a:t>
            </a:r>
            <a:endParaRPr sz="1800"/>
          </a:p>
        </p:txBody>
      </p:sp>
      <p:sp>
        <p:nvSpPr>
          <p:cNvPr id="792" name="Shape 792"/>
          <p:cNvSpPr/>
          <p:nvPr/>
        </p:nvSpPr>
        <p:spPr>
          <a:xfrm>
            <a:off x="1397222" y="4387683"/>
            <a:ext cx="7273659" cy="2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900" dirty="0"/>
              <a:t>Johnell O, Kanis JA. An estimate of the worldwide prevalence and disability associated with osteoporotic fractures. Osteoporos Int 2006;17(12):1726e33.</a:t>
            </a:r>
            <a:endParaRPr sz="1800" dirty="0"/>
          </a:p>
        </p:txBody>
      </p:sp>
      <p:sp>
        <p:nvSpPr>
          <p:cNvPr id="793" name="Shape 793"/>
          <p:cNvSpPr/>
          <p:nvPr/>
        </p:nvSpPr>
        <p:spPr>
          <a:xfrm>
            <a:off x="1397223" y="4114154"/>
            <a:ext cx="6504872" cy="27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900" dirty="0"/>
              <a:t>Kanis JA, Johnell O. Requirements for DXA for the management of osteoporosis in Europe. Osteoporos Int 2005;16(3):229e38.</a:t>
            </a:r>
            <a:endParaRPr sz="1800" dirty="0"/>
          </a:p>
        </p:txBody>
      </p:sp>
      <p:sp>
        <p:nvSpPr>
          <p:cNvPr id="794" name="Shape 794"/>
          <p:cNvSpPr txBox="1"/>
          <p:nvPr/>
        </p:nvSpPr>
        <p:spPr>
          <a:xfrm>
            <a:off x="4450081" y="3102610"/>
            <a:ext cx="4067037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08" indent="-214308">
              <a:buSzPts val="1050"/>
              <a:buFont typeface="Noto Sans Symbols"/>
              <a:buChar char="❖"/>
            </a:pPr>
            <a:r>
              <a:rPr lang="en" sz="1050" dirty="0"/>
              <a:t>Investigate the deformation and damage mechanisms</a:t>
            </a:r>
            <a:endParaRPr sz="1800" dirty="0"/>
          </a:p>
          <a:p>
            <a:endParaRPr sz="1050" dirty="0"/>
          </a:p>
          <a:p>
            <a:pPr marL="214308" indent="-214308">
              <a:buSzPts val="1050"/>
              <a:buFont typeface="Noto Sans Symbols"/>
              <a:buChar char="❖"/>
            </a:pPr>
            <a:r>
              <a:rPr lang="en" sz="1050" dirty="0"/>
              <a:t>Optimal cement material and filling volume</a:t>
            </a:r>
            <a:endParaRPr sz="1800" dirty="0"/>
          </a:p>
          <a:p>
            <a:endParaRPr sz="1050" dirty="0"/>
          </a:p>
          <a:p>
            <a:pPr marL="214308" indent="-214308">
              <a:buSzPts val="1050"/>
              <a:buFont typeface="Noto Sans Symbols"/>
              <a:buChar char="❖"/>
            </a:pPr>
            <a:r>
              <a:rPr lang="en" sz="1050" dirty="0"/>
              <a:t>Identify the mechanical properties of the cement using 3D full-field measurements </a:t>
            </a:r>
            <a:endParaRPr sz="1050" dirty="0"/>
          </a:p>
        </p:txBody>
      </p:sp>
      <p:sp>
        <p:nvSpPr>
          <p:cNvPr id="795" name="Shape 795"/>
          <p:cNvSpPr txBox="1"/>
          <p:nvPr/>
        </p:nvSpPr>
        <p:spPr>
          <a:xfrm>
            <a:off x="268209" y="2843064"/>
            <a:ext cx="43685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600" b="1" dirty="0">
                <a:solidFill>
                  <a:srgbClr val="FF0000"/>
                </a:solidFill>
              </a:rPr>
              <a:t>In situ experiments coupled with DVC     →</a:t>
            </a:r>
            <a:endParaRPr sz="1600" b="1" dirty="0">
              <a:solidFill>
                <a:srgbClr val="FF0000"/>
              </a:solidFill>
            </a:endParaRPr>
          </a:p>
        </p:txBody>
      </p:sp>
      <p:grpSp>
        <p:nvGrpSpPr>
          <p:cNvPr id="796" name="Shape 796"/>
          <p:cNvGrpSpPr/>
          <p:nvPr/>
        </p:nvGrpSpPr>
        <p:grpSpPr>
          <a:xfrm>
            <a:off x="7160636" y="1735532"/>
            <a:ext cx="2109576" cy="1373590"/>
            <a:chOff x="5532891" y="2037636"/>
            <a:chExt cx="3918389" cy="2551346"/>
          </a:xfrm>
        </p:grpSpPr>
        <p:pic>
          <p:nvPicPr>
            <p:cNvPr id="797" name="Shape 7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32891" y="2037636"/>
              <a:ext cx="3706246" cy="25513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8" name="Shape 798"/>
            <p:cNvSpPr txBox="1"/>
            <p:nvPr/>
          </p:nvSpPr>
          <p:spPr>
            <a:xfrm>
              <a:off x="7851080" y="3059395"/>
              <a:ext cx="1600200" cy="3430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600" b="1">
                  <a:solidFill>
                    <a:schemeClr val="lt1"/>
                  </a:solidFill>
                </a:rPr>
                <a:t>Cement injection</a:t>
              </a:r>
              <a:endParaRPr sz="1800"/>
            </a:p>
          </p:txBody>
        </p:sp>
      </p:grpSp>
      <p:pic>
        <p:nvPicPr>
          <p:cNvPr id="799" name="Shape 799"/>
          <p:cNvPicPr preferRelativeResize="0"/>
          <p:nvPr/>
        </p:nvPicPr>
        <p:blipFill rotWithShape="1">
          <a:blip r:embed="rId5">
            <a:alphaModFix/>
          </a:blip>
          <a:srcRect t="76145"/>
          <a:stretch/>
        </p:blipFill>
        <p:spPr>
          <a:xfrm>
            <a:off x="1046685" y="3170280"/>
            <a:ext cx="2282304" cy="95835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/>
          <p:nvPr/>
        </p:nvSpPr>
        <p:spPr>
          <a:xfrm>
            <a:off x="7160637" y="2736938"/>
            <a:ext cx="19833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00" dirty="0">
                <a:solidFill>
                  <a:schemeClr val="lt1"/>
                </a:solidFill>
              </a:rPr>
              <a:t>University of Portsmouth by Dr Gianluca Tozzi and his team </a:t>
            </a:r>
            <a:endParaRPr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CE30F1-2E76-4842-B0D6-1FBCB8C8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Vertebroplasty</a:t>
            </a:r>
            <a:endParaRPr lang="en-GB" dirty="0"/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idx="1"/>
          </p:nvPr>
        </p:nvSpPr>
        <p:spPr>
          <a:xfrm>
            <a:off x="242888" y="798911"/>
            <a:ext cx="3854252" cy="19404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68575" rIns="68575" bIns="68575" numCol="1" anchor="t" anchorCtr="0" compatLnSpc="1">
            <a:prstTxWarp prst="textNoShape">
              <a:avLst/>
            </a:prstTxWarp>
            <a:noAutofit/>
          </a:bodyPr>
          <a:lstStyle/>
          <a:p>
            <a:pPr marL="214308" indent="-214308" algn="ctr">
              <a:spcBef>
                <a:spcPts val="0"/>
              </a:spcBef>
              <a:buSzPts val="1800"/>
              <a:buFont typeface="Noto Sans Symbols"/>
              <a:buChar char="▪"/>
            </a:pPr>
            <a:r>
              <a:rPr lang="en" sz="1800" dirty="0">
                <a:solidFill>
                  <a:srgbClr val="FF0000"/>
                </a:solidFill>
              </a:rPr>
              <a:t>Multiphase</a:t>
            </a:r>
            <a:r>
              <a:rPr lang="en" sz="1800" dirty="0"/>
              <a:t> materials are </a:t>
            </a:r>
            <a:r>
              <a:rPr lang="en" sz="1800" dirty="0">
                <a:solidFill>
                  <a:srgbClr val="FF0000"/>
                </a:solidFill>
              </a:rPr>
              <a:t>complex</a:t>
            </a:r>
            <a:r>
              <a:rPr lang="en" sz="1800" dirty="0"/>
              <a:t> systems where different textures with </a:t>
            </a:r>
            <a:r>
              <a:rPr lang="en" sz="1800" dirty="0">
                <a:solidFill>
                  <a:srgbClr val="FF0000"/>
                </a:solidFill>
              </a:rPr>
              <a:t>different length scales </a:t>
            </a:r>
            <a:r>
              <a:rPr lang="en" sz="1800" dirty="0"/>
              <a:t>interact </a:t>
            </a:r>
            <a:r>
              <a:rPr lang="en" sz="1800" dirty="0">
                <a:solidFill>
                  <a:srgbClr val="FF0000"/>
                </a:solidFill>
              </a:rPr>
              <a:t>mechanically</a:t>
            </a:r>
            <a:endParaRPr dirty="0"/>
          </a:p>
          <a:p>
            <a:pPr marL="0" indent="0" algn="ctr">
              <a:buSzPts val="1800"/>
              <a:buNone/>
            </a:pPr>
            <a:endParaRPr sz="1800" dirty="0">
              <a:solidFill>
                <a:srgbClr val="2F5496"/>
              </a:solidFill>
            </a:endParaRPr>
          </a:p>
          <a:p>
            <a:pPr marL="214308" indent="-214308" algn="ctr">
              <a:spcBef>
                <a:spcPts val="0"/>
              </a:spcBef>
              <a:buSzPts val="1800"/>
              <a:buFont typeface="Noto Sans Symbols"/>
              <a:buChar char="▪"/>
            </a:pPr>
            <a:r>
              <a:rPr lang="en" sz="1800" dirty="0">
                <a:solidFill>
                  <a:srgbClr val="FF0000"/>
                </a:solidFill>
              </a:rPr>
              <a:t>Interfaces</a:t>
            </a:r>
            <a:r>
              <a:rPr lang="en" sz="1800" dirty="0"/>
              <a:t> have </a:t>
            </a:r>
            <a:r>
              <a:rPr lang="en" sz="1800" dirty="0">
                <a:solidFill>
                  <a:srgbClr val="FF0000"/>
                </a:solidFill>
              </a:rPr>
              <a:t>strong variations </a:t>
            </a:r>
            <a:r>
              <a:rPr lang="en" sz="1800" dirty="0"/>
              <a:t>of texture</a:t>
            </a:r>
            <a:endParaRPr dirty="0"/>
          </a:p>
        </p:txBody>
      </p:sp>
      <p:sp>
        <p:nvSpPr>
          <p:cNvPr id="807" name="Shape 807"/>
          <p:cNvSpPr/>
          <p:nvPr/>
        </p:nvSpPr>
        <p:spPr>
          <a:xfrm>
            <a:off x="670453" y="3510430"/>
            <a:ext cx="30175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Adaptive meshing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informed by </a:t>
            </a: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could bridge this gap  </a:t>
            </a:r>
            <a:endParaRPr sz="1800"/>
          </a:p>
        </p:txBody>
      </p:sp>
      <p:pic>
        <p:nvPicPr>
          <p:cNvPr id="808" name="Shape 8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973" y="579949"/>
            <a:ext cx="2175026" cy="26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Shape 8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438" y="916563"/>
            <a:ext cx="2102802" cy="266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Shape 810"/>
          <p:cNvPicPr preferRelativeResize="0"/>
          <p:nvPr/>
        </p:nvPicPr>
        <p:blipFill rotWithShape="1">
          <a:blip r:embed="rId5">
            <a:alphaModFix/>
          </a:blip>
          <a:srcRect l="2430"/>
          <a:stretch/>
        </p:blipFill>
        <p:spPr>
          <a:xfrm>
            <a:off x="7069677" y="3291003"/>
            <a:ext cx="1874570" cy="138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Shape 8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4461" y="3269912"/>
            <a:ext cx="1962172" cy="1431385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Shape 812"/>
          <p:cNvSpPr/>
          <p:nvPr/>
        </p:nvSpPr>
        <p:spPr>
          <a:xfrm>
            <a:off x="2030891" y="2749780"/>
            <a:ext cx="296700" cy="632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</a:endParaRPr>
          </a:p>
        </p:txBody>
      </p:sp>
      <p:cxnSp>
        <p:nvCxnSpPr>
          <p:cNvPr id="813" name="Shape 813"/>
          <p:cNvCxnSpPr>
            <a:cxnSpLocks/>
          </p:cNvCxnSpPr>
          <p:nvPr/>
        </p:nvCxnSpPr>
        <p:spPr>
          <a:xfrm flipH="1">
            <a:off x="8206741" y="3003945"/>
            <a:ext cx="348605" cy="646036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14" name="Shape 814"/>
          <p:cNvCxnSpPr>
            <a:cxnSpLocks/>
          </p:cNvCxnSpPr>
          <p:nvPr/>
        </p:nvCxnSpPr>
        <p:spPr>
          <a:xfrm flipH="1">
            <a:off x="6185021" y="2739319"/>
            <a:ext cx="834699" cy="799241"/>
          </a:xfrm>
          <a:prstGeom prst="straightConnector1">
            <a:avLst/>
          </a:prstGeom>
          <a:solidFill>
            <a:schemeClr val="accent1"/>
          </a:solidFill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15" name="Shape 815"/>
          <p:cNvSpPr txBox="1"/>
          <p:nvPr/>
        </p:nvSpPr>
        <p:spPr>
          <a:xfrm>
            <a:off x="6616606" y="515145"/>
            <a:ext cx="21750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/>
              <a:t>Local length scale mapped in subvolumes of size 48 voxels</a:t>
            </a:r>
            <a:endParaRPr sz="10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800FF0-7B73-42C5-8439-8C26BF85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 of multiphase materials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/>
      <p:bldP spid="812" grpId="0" animBg="1"/>
      <p:bldP spid="8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Shape 822"/>
          <p:cNvPicPr preferRelativeResize="0"/>
          <p:nvPr/>
        </p:nvPicPr>
        <p:blipFill rotWithShape="1">
          <a:blip r:embed="rId3">
            <a:alphaModFix/>
          </a:blip>
          <a:srcRect l="31092" t="5463" r="28607" b="7594"/>
          <a:stretch/>
        </p:blipFill>
        <p:spPr>
          <a:xfrm>
            <a:off x="3606302" y="749925"/>
            <a:ext cx="1885747" cy="289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Shape 823"/>
          <p:cNvPicPr preferRelativeResize="0"/>
          <p:nvPr/>
        </p:nvPicPr>
        <p:blipFill rotWithShape="1">
          <a:blip r:embed="rId4">
            <a:alphaModFix/>
          </a:blip>
          <a:srcRect l="28691" r="27345"/>
          <a:stretch/>
        </p:blipFill>
        <p:spPr>
          <a:xfrm>
            <a:off x="1" y="492870"/>
            <a:ext cx="1885747" cy="305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Shape 824"/>
          <p:cNvPicPr preferRelativeResize="0"/>
          <p:nvPr/>
        </p:nvPicPr>
        <p:blipFill rotWithShape="1">
          <a:blip r:embed="rId5">
            <a:alphaModFix/>
          </a:blip>
          <a:srcRect l="28440" t="5642" r="24692"/>
          <a:stretch/>
        </p:blipFill>
        <p:spPr>
          <a:xfrm>
            <a:off x="1615462" y="1881994"/>
            <a:ext cx="1937657" cy="27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Shape 825"/>
          <p:cNvPicPr preferRelativeResize="0"/>
          <p:nvPr/>
        </p:nvPicPr>
        <p:blipFill rotWithShape="1">
          <a:blip r:embed="rId6">
            <a:alphaModFix/>
          </a:blip>
          <a:srcRect l="35046" t="19440" r="36225" b="20508"/>
          <a:stretch/>
        </p:blipFill>
        <p:spPr>
          <a:xfrm>
            <a:off x="5323348" y="2441632"/>
            <a:ext cx="1458197" cy="217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Shape 8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2602" y="90553"/>
            <a:ext cx="1931397" cy="236948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Shape 827"/>
          <p:cNvSpPr txBox="1"/>
          <p:nvPr/>
        </p:nvSpPr>
        <p:spPr>
          <a:xfrm>
            <a:off x="15139" y="3466342"/>
            <a:ext cx="1402772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 b="1"/>
              <a:t>Trabecular bone</a:t>
            </a:r>
            <a:r>
              <a:rPr lang="en" sz="1050"/>
              <a:t>: length scale ~ 8 voxels</a:t>
            </a:r>
            <a:endParaRPr sz="1050"/>
          </a:p>
        </p:txBody>
      </p:sp>
      <p:sp>
        <p:nvSpPr>
          <p:cNvPr id="828" name="Shape 828"/>
          <p:cNvSpPr txBox="1"/>
          <p:nvPr/>
        </p:nvSpPr>
        <p:spPr>
          <a:xfrm>
            <a:off x="2185045" y="749925"/>
            <a:ext cx="155356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 b="1"/>
              <a:t>Cement</a:t>
            </a:r>
            <a:r>
              <a:rPr lang="en" sz="1050"/>
              <a:t>: length scale ~ 6 voxels</a:t>
            </a:r>
            <a:endParaRPr sz="1050"/>
          </a:p>
        </p:txBody>
      </p:sp>
      <p:sp>
        <p:nvSpPr>
          <p:cNvPr id="829" name="Shape 829"/>
          <p:cNvSpPr txBox="1"/>
          <p:nvPr/>
        </p:nvSpPr>
        <p:spPr>
          <a:xfrm>
            <a:off x="2252228" y="2785854"/>
            <a:ext cx="1771595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 b="1"/>
              <a:t>Bone/cement interface</a:t>
            </a:r>
            <a:r>
              <a:rPr lang="en" sz="1050"/>
              <a:t>: length scale ~ 18-25 voxels</a:t>
            </a:r>
            <a:endParaRPr sz="1050"/>
          </a:p>
        </p:txBody>
      </p:sp>
      <p:sp>
        <p:nvSpPr>
          <p:cNvPr id="830" name="Shape 830"/>
          <p:cNvSpPr txBox="1"/>
          <p:nvPr/>
        </p:nvSpPr>
        <p:spPr>
          <a:xfrm>
            <a:off x="3900673" y="3787476"/>
            <a:ext cx="175589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 b="1"/>
              <a:t>Injected cement region</a:t>
            </a:r>
            <a:r>
              <a:rPr lang="en" sz="1050"/>
              <a:t>: length scale ~ 6-15 voxels </a:t>
            </a:r>
            <a:endParaRPr sz="1050"/>
          </a:p>
        </p:txBody>
      </p:sp>
      <p:cxnSp>
        <p:nvCxnSpPr>
          <p:cNvPr id="831" name="Shape 831"/>
          <p:cNvCxnSpPr>
            <a:cxnSpLocks/>
          </p:cNvCxnSpPr>
          <p:nvPr/>
        </p:nvCxnSpPr>
        <p:spPr>
          <a:xfrm>
            <a:off x="4197493" y="2460037"/>
            <a:ext cx="1162250" cy="851593"/>
          </a:xfrm>
          <a:prstGeom prst="straightConnector1">
            <a:avLst/>
          </a:prstGeom>
          <a:solidFill>
            <a:schemeClr val="accent1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EFED67D-B9E8-44C7-BDFD-7F337C1BD15A}"/>
              </a:ext>
            </a:extLst>
          </p:cNvPr>
          <p:cNvGrpSpPr/>
          <p:nvPr/>
        </p:nvGrpSpPr>
        <p:grpSpPr>
          <a:xfrm>
            <a:off x="7187922" y="2569554"/>
            <a:ext cx="1643885" cy="2044527"/>
            <a:chOff x="9128163" y="3283073"/>
            <a:chExt cx="2895164" cy="3600763"/>
          </a:xfrm>
        </p:grpSpPr>
        <p:pic>
          <p:nvPicPr>
            <p:cNvPr id="821" name="Shape 821"/>
            <p:cNvPicPr preferRelativeResize="0"/>
            <p:nvPr/>
          </p:nvPicPr>
          <p:blipFill rotWithShape="1">
            <a:blip r:embed="rId8">
              <a:alphaModFix/>
            </a:blip>
            <a:srcRect l="19596" t="5109" r="26081"/>
            <a:stretch/>
          </p:blipFill>
          <p:spPr>
            <a:xfrm>
              <a:off x="9128163" y="3283073"/>
              <a:ext cx="2895164" cy="3600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2" name="Shape 832"/>
            <p:cNvSpPr txBox="1"/>
            <p:nvPr/>
          </p:nvSpPr>
          <p:spPr>
            <a:xfrm>
              <a:off x="9151713" y="3645499"/>
              <a:ext cx="841248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050" b="1">
                  <a:solidFill>
                    <a:schemeClr val="lt1"/>
                  </a:solidFill>
                </a:rPr>
                <a:t>bone</a:t>
              </a:r>
              <a:endParaRPr sz="1050" b="1">
                <a:solidFill>
                  <a:schemeClr val="lt1"/>
                </a:solidFill>
              </a:endParaRPr>
            </a:p>
          </p:txBody>
        </p:sp>
        <p:sp>
          <p:nvSpPr>
            <p:cNvPr id="833" name="Shape 833"/>
            <p:cNvSpPr txBox="1"/>
            <p:nvPr/>
          </p:nvSpPr>
          <p:spPr>
            <a:xfrm>
              <a:off x="10076354" y="4334340"/>
              <a:ext cx="1324175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050">
                  <a:solidFill>
                    <a:schemeClr val="lt1"/>
                  </a:solidFill>
                </a:rPr>
                <a:t>cement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834" name="Shape 834"/>
            <p:cNvSpPr txBox="1"/>
            <p:nvPr/>
          </p:nvSpPr>
          <p:spPr>
            <a:xfrm>
              <a:off x="9649079" y="5511660"/>
              <a:ext cx="1503335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sz="1050">
                  <a:solidFill>
                    <a:schemeClr val="lt1"/>
                  </a:solidFill>
                </a:rPr>
                <a:t>Injected zone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835" name="Shape 835"/>
            <p:cNvSpPr txBox="1"/>
            <p:nvPr/>
          </p:nvSpPr>
          <p:spPr>
            <a:xfrm>
              <a:off x="10564704" y="3554345"/>
              <a:ext cx="1258968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050">
                  <a:solidFill>
                    <a:schemeClr val="lt1"/>
                  </a:solidFill>
                </a:rPr>
                <a:t>interface</a:t>
              </a:r>
              <a:endParaRPr sz="1050">
                <a:solidFill>
                  <a:schemeClr val="lt1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5D833F5-76FA-456F-9FA6-02F9D515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Local characteristic length scale over the whole sample</a:t>
            </a:r>
            <a:endParaRPr lang="en-GB" sz="2400" dirty="0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Shape 842"/>
          <p:cNvPicPr preferRelativeResize="0"/>
          <p:nvPr/>
        </p:nvPicPr>
        <p:blipFill rotWithShape="1">
          <a:blip r:embed="rId3">
            <a:alphaModFix/>
          </a:blip>
          <a:srcRect l="25660" t="5463" r="24564" b="12916"/>
          <a:stretch/>
        </p:blipFill>
        <p:spPr>
          <a:xfrm>
            <a:off x="3257878" y="897026"/>
            <a:ext cx="1632356" cy="190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Shape 844"/>
          <p:cNvPicPr preferRelativeResize="0"/>
          <p:nvPr/>
        </p:nvPicPr>
        <p:blipFill rotWithShape="1">
          <a:blip r:embed="rId4">
            <a:alphaModFix/>
          </a:blip>
          <a:srcRect l="25786" t="4932" r="23554"/>
          <a:stretch/>
        </p:blipFill>
        <p:spPr>
          <a:xfrm>
            <a:off x="1278318" y="1119509"/>
            <a:ext cx="1632356" cy="2181079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Shape 845"/>
          <p:cNvSpPr txBox="1"/>
          <p:nvPr/>
        </p:nvSpPr>
        <p:spPr>
          <a:xfrm>
            <a:off x="-85377" y="1857862"/>
            <a:ext cx="1547466" cy="109421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r="-1574" b="-223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46" name="Shape 846"/>
          <p:cNvSpPr txBox="1"/>
          <p:nvPr/>
        </p:nvSpPr>
        <p:spPr>
          <a:xfrm>
            <a:off x="2667918" y="658595"/>
            <a:ext cx="1194974" cy="57708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638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52" name="Shape 852"/>
          <p:cNvSpPr txBox="1"/>
          <p:nvPr/>
        </p:nvSpPr>
        <p:spPr>
          <a:xfrm>
            <a:off x="2393307" y="3991544"/>
            <a:ext cx="81381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 dirty="0"/>
              <a:t>Injected zone</a:t>
            </a:r>
            <a:endParaRPr sz="105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2576DD-52A8-48AF-985F-B22754B6B52B}"/>
              </a:ext>
            </a:extLst>
          </p:cNvPr>
          <p:cNvGrpSpPr/>
          <p:nvPr/>
        </p:nvGrpSpPr>
        <p:grpSpPr>
          <a:xfrm>
            <a:off x="2471220" y="2499527"/>
            <a:ext cx="3218040" cy="2232575"/>
            <a:chOff x="3544883" y="3475476"/>
            <a:chExt cx="4847132" cy="3362788"/>
          </a:xfrm>
        </p:grpSpPr>
        <p:pic>
          <p:nvPicPr>
            <p:cNvPr id="847" name="Shape 847"/>
            <p:cNvPicPr preferRelativeResize="0"/>
            <p:nvPr/>
          </p:nvPicPr>
          <p:blipFill rotWithShape="1">
            <a:blip r:embed="rId7">
              <a:alphaModFix/>
            </a:blip>
            <a:srcRect l="22123" t="4400" r="28228" b="16872"/>
            <a:stretch/>
          </p:blipFill>
          <p:spPr>
            <a:xfrm>
              <a:off x="4522399" y="4173285"/>
              <a:ext cx="2321944" cy="26215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Shape 848"/>
            <p:cNvSpPr/>
            <p:nvPr/>
          </p:nvSpPr>
          <p:spPr>
            <a:xfrm>
              <a:off x="3754858" y="6345821"/>
              <a:ext cx="853140" cy="49244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/>
                <a:t> </a:t>
              </a:r>
              <a:endParaRPr sz="1800"/>
            </a:p>
          </p:txBody>
        </p:sp>
        <p:sp>
          <p:nvSpPr>
            <p:cNvPr id="849" name="Shape 849"/>
            <p:cNvSpPr txBox="1"/>
            <p:nvPr/>
          </p:nvSpPr>
          <p:spPr>
            <a:xfrm>
              <a:off x="7306927" y="3475476"/>
              <a:ext cx="1085088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050"/>
                <a:t>bone</a:t>
              </a:r>
              <a:endParaRPr sz="1050"/>
            </a:p>
          </p:txBody>
        </p:sp>
        <p:sp>
          <p:nvSpPr>
            <p:cNvPr id="850" name="Shape 850"/>
            <p:cNvSpPr txBox="1"/>
            <p:nvPr/>
          </p:nvSpPr>
          <p:spPr>
            <a:xfrm>
              <a:off x="3544883" y="4590811"/>
              <a:ext cx="1085088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050"/>
                <a:t>cement</a:t>
              </a:r>
              <a:endParaRPr sz="1050"/>
            </a:p>
          </p:txBody>
        </p:sp>
        <p:sp>
          <p:nvSpPr>
            <p:cNvPr id="851" name="Shape 851"/>
            <p:cNvSpPr txBox="1"/>
            <p:nvPr/>
          </p:nvSpPr>
          <p:spPr>
            <a:xfrm>
              <a:off x="4608464" y="3753175"/>
              <a:ext cx="2161545" cy="338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" sz="1050"/>
                <a:t>Interface</a:t>
              </a:r>
              <a:endParaRPr sz="1050"/>
            </a:p>
          </p:txBody>
        </p:sp>
        <p:cxnSp>
          <p:nvCxnSpPr>
            <p:cNvPr id="853" name="Shape 853"/>
            <p:cNvCxnSpPr/>
            <p:nvPr/>
          </p:nvCxnSpPr>
          <p:spPr>
            <a:xfrm rot="10800000" flipH="1">
              <a:off x="4420438" y="4631003"/>
              <a:ext cx="636495" cy="107112"/>
            </a:xfrm>
            <a:prstGeom prst="straightConnector1">
              <a:avLst/>
            </a:prstGeom>
            <a:solidFill>
              <a:schemeClr val="accent1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54" name="Shape 854"/>
            <p:cNvCxnSpPr/>
            <p:nvPr/>
          </p:nvCxnSpPr>
          <p:spPr>
            <a:xfrm rot="10800000" flipH="1">
              <a:off x="4150927" y="5343919"/>
              <a:ext cx="929557" cy="381712"/>
            </a:xfrm>
            <a:prstGeom prst="straightConnector1">
              <a:avLst/>
            </a:prstGeom>
            <a:solidFill>
              <a:schemeClr val="accent1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55" name="Shape 855"/>
            <p:cNvCxnSpPr/>
            <p:nvPr/>
          </p:nvCxnSpPr>
          <p:spPr>
            <a:xfrm flipH="1">
              <a:off x="6376610" y="3670481"/>
              <a:ext cx="930319" cy="761215"/>
            </a:xfrm>
            <a:prstGeom prst="straightConnector1">
              <a:avLst/>
            </a:prstGeom>
            <a:solidFill>
              <a:schemeClr val="accent1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856" name="Shape 856"/>
            <p:cNvCxnSpPr/>
            <p:nvPr/>
          </p:nvCxnSpPr>
          <p:spPr>
            <a:xfrm>
              <a:off x="5607764" y="4050456"/>
              <a:ext cx="120541" cy="602115"/>
            </a:xfrm>
            <a:prstGeom prst="straightConnector1">
              <a:avLst/>
            </a:prstGeom>
            <a:solidFill>
              <a:schemeClr val="accent1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857" name="Shape 85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5819" y="2516897"/>
            <a:ext cx="3654937" cy="220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33910" y="400050"/>
            <a:ext cx="3626846" cy="218220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/>
          <p:nvPr/>
        </p:nvSpPr>
        <p:spPr>
          <a:xfrm>
            <a:off x="6236283" y="1035176"/>
            <a:ext cx="723724" cy="253916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0" name="Shape 860"/>
          <p:cNvSpPr/>
          <p:nvPr/>
        </p:nvSpPr>
        <p:spPr>
          <a:xfrm>
            <a:off x="6240930" y="1266010"/>
            <a:ext cx="603820" cy="25686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1" name="Shape 861"/>
          <p:cNvSpPr/>
          <p:nvPr/>
        </p:nvSpPr>
        <p:spPr>
          <a:xfrm>
            <a:off x="6779335" y="1547860"/>
            <a:ext cx="826316" cy="253916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2" name="Shape 862"/>
          <p:cNvSpPr/>
          <p:nvPr/>
        </p:nvSpPr>
        <p:spPr>
          <a:xfrm>
            <a:off x="6806050" y="1734406"/>
            <a:ext cx="706412" cy="25686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3" name="Shape 863"/>
          <p:cNvSpPr/>
          <p:nvPr/>
        </p:nvSpPr>
        <p:spPr>
          <a:xfrm>
            <a:off x="8298952" y="1139051"/>
            <a:ext cx="826316" cy="25391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4" name="Shape 864"/>
          <p:cNvSpPr/>
          <p:nvPr/>
        </p:nvSpPr>
        <p:spPr>
          <a:xfrm>
            <a:off x="8315900" y="1328093"/>
            <a:ext cx="706412" cy="256865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5" name="Shape 865"/>
          <p:cNvSpPr/>
          <p:nvPr/>
        </p:nvSpPr>
        <p:spPr>
          <a:xfrm>
            <a:off x="6236282" y="3733811"/>
            <a:ext cx="775533" cy="283347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6" name="Shape 866"/>
          <p:cNvSpPr/>
          <p:nvPr/>
        </p:nvSpPr>
        <p:spPr>
          <a:xfrm>
            <a:off x="7011816" y="3943627"/>
            <a:ext cx="878126" cy="283347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7" name="Shape 867"/>
          <p:cNvSpPr/>
          <p:nvPr/>
        </p:nvSpPr>
        <p:spPr>
          <a:xfrm>
            <a:off x="8315900" y="3759673"/>
            <a:ext cx="878126" cy="283347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/>
              <a:t> </a:t>
            </a:r>
            <a:endParaRPr sz="1800"/>
          </a:p>
        </p:txBody>
      </p:sp>
      <p:sp>
        <p:nvSpPr>
          <p:cNvPr id="868" name="Shape 868"/>
          <p:cNvSpPr txBox="1"/>
          <p:nvPr/>
        </p:nvSpPr>
        <p:spPr>
          <a:xfrm>
            <a:off x="-60436" y="3579913"/>
            <a:ext cx="272835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 b="1">
                <a:solidFill>
                  <a:srgbClr val="FF0000"/>
                </a:solidFill>
              </a:rPr>
              <a:t>Adaptive</a:t>
            </a:r>
            <a:r>
              <a:rPr lang="en" sz="1050"/>
              <a:t> mesh: </a:t>
            </a:r>
            <a:r>
              <a:rPr lang="en" sz="1050">
                <a:solidFill>
                  <a:srgbClr val="FF0000"/>
                </a:solidFill>
              </a:rPr>
              <a:t>tuned</a:t>
            </a:r>
            <a:r>
              <a:rPr lang="en" sz="1050"/>
              <a:t> spatial resolution and </a:t>
            </a:r>
            <a:r>
              <a:rPr lang="en" sz="1050">
                <a:solidFill>
                  <a:srgbClr val="FF0000"/>
                </a:solidFill>
              </a:rPr>
              <a:t>lower/constant uncertainty</a:t>
            </a:r>
            <a:r>
              <a:rPr lang="en" sz="1050"/>
              <a:t> in bone, cement, interface and injected cement region</a:t>
            </a:r>
            <a:endParaRPr sz="1800"/>
          </a:p>
        </p:txBody>
      </p:sp>
      <p:sp>
        <p:nvSpPr>
          <p:cNvPr id="869" name="Shape 869"/>
          <p:cNvSpPr/>
          <p:nvPr/>
        </p:nvSpPr>
        <p:spPr>
          <a:xfrm>
            <a:off x="-50472" y="4296726"/>
            <a:ext cx="304209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7199" lvl="1" indent="-214307">
              <a:buSzPts val="1050"/>
              <a:buFont typeface="Courier New"/>
              <a:buChar char="o"/>
            </a:pPr>
            <a:r>
              <a:rPr lang="en" sz="1050" dirty="0"/>
              <a:t>Displacement ~ 0.07 voxel</a:t>
            </a:r>
            <a:endParaRPr sz="1800" dirty="0"/>
          </a:p>
          <a:p>
            <a:pPr marL="557199" lvl="1" indent="-214307">
              <a:buSzPts val="1050"/>
              <a:buFont typeface="Courier New"/>
              <a:buChar char="o"/>
            </a:pPr>
            <a:r>
              <a:rPr lang="en" sz="1050" dirty="0"/>
              <a:t>Strain ~ 0.2-0.3%</a:t>
            </a:r>
            <a:endParaRPr sz="10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23C9CC-3FC1-422E-9AEF-744F9DFA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400050"/>
          </a:xfrm>
        </p:spPr>
        <p:txBody>
          <a:bodyPr/>
          <a:lstStyle/>
          <a:p>
            <a:r>
              <a:rPr lang="en-US" dirty="0"/>
              <a:t>Adaptive meshing</a:t>
            </a:r>
            <a:endParaRPr lang="en-GB" dirty="0"/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Shape 874"/>
          <p:cNvPicPr preferRelativeResize="0"/>
          <p:nvPr/>
        </p:nvPicPr>
        <p:blipFill rotWithShape="1">
          <a:blip r:embed="rId3">
            <a:alphaModFix/>
          </a:blip>
          <a:srcRect l="1478" r="2690"/>
          <a:stretch/>
        </p:blipFill>
        <p:spPr>
          <a:xfrm>
            <a:off x="181527" y="3031373"/>
            <a:ext cx="3607792" cy="152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6194" y="496080"/>
            <a:ext cx="2330164" cy="224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4204" y="2741252"/>
            <a:ext cx="2348465" cy="189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Shape 8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899" y="619906"/>
            <a:ext cx="3408169" cy="234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Shape 8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57434" y="496080"/>
            <a:ext cx="2029533" cy="224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Shape 8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58120" y="2713808"/>
            <a:ext cx="2020381" cy="1917897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Shape 881"/>
          <p:cNvSpPr txBox="1"/>
          <p:nvPr/>
        </p:nvSpPr>
        <p:spPr>
          <a:xfrm>
            <a:off x="6954496" y="496080"/>
            <a:ext cx="1576322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50">
                <a:solidFill>
                  <a:schemeClr val="lt1"/>
                </a:solidFill>
              </a:rPr>
              <a:t>Injection of half of total vertebral volume cement</a:t>
            </a:r>
            <a:endParaRPr sz="1800"/>
          </a:p>
        </p:txBody>
      </p:sp>
      <p:sp>
        <p:nvSpPr>
          <p:cNvPr id="882" name="Shape 882"/>
          <p:cNvSpPr txBox="1"/>
          <p:nvPr/>
        </p:nvSpPr>
        <p:spPr>
          <a:xfrm>
            <a:off x="4710646" y="507192"/>
            <a:ext cx="1576322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50">
                <a:solidFill>
                  <a:schemeClr val="lt1"/>
                </a:solidFill>
              </a:rPr>
              <a:t>Injection of third of total vertebral volume cement</a:t>
            </a:r>
            <a:endParaRPr sz="1800"/>
          </a:p>
        </p:txBody>
      </p:sp>
      <p:sp>
        <p:nvSpPr>
          <p:cNvPr id="883" name="Shape 883"/>
          <p:cNvSpPr txBox="1"/>
          <p:nvPr/>
        </p:nvSpPr>
        <p:spPr>
          <a:xfrm>
            <a:off x="1920799" y="2321781"/>
            <a:ext cx="157632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" sz="1050">
                <a:solidFill>
                  <a:schemeClr val="lt1"/>
                </a:solidFill>
              </a:rPr>
              <a:t>Acrylic cement injection</a:t>
            </a:r>
            <a:endParaRPr sz="1800"/>
          </a:p>
        </p:txBody>
      </p:sp>
      <p:sp>
        <p:nvSpPr>
          <p:cNvPr id="884" name="Shape 884"/>
          <p:cNvSpPr txBox="1"/>
          <p:nvPr/>
        </p:nvSpPr>
        <p:spPr>
          <a:xfrm>
            <a:off x="4576169" y="3971116"/>
            <a:ext cx="206264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50">
                <a:solidFill>
                  <a:schemeClr val="lt1"/>
                </a:solidFill>
              </a:rPr>
              <a:t>Smooth strain transfer</a:t>
            </a:r>
            <a:endParaRPr sz="1800"/>
          </a:p>
        </p:txBody>
      </p:sp>
      <p:sp>
        <p:nvSpPr>
          <p:cNvPr id="885" name="Shape 885"/>
          <p:cNvSpPr txBox="1"/>
          <p:nvPr/>
        </p:nvSpPr>
        <p:spPr>
          <a:xfrm>
            <a:off x="6913717" y="4016926"/>
            <a:ext cx="206264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1050">
                <a:solidFill>
                  <a:schemeClr val="lt1"/>
                </a:solidFill>
              </a:rPr>
              <a:t>Strong strain localisation</a:t>
            </a:r>
            <a:endParaRPr sz="1800"/>
          </a:p>
        </p:txBody>
      </p:sp>
      <p:sp>
        <p:nvSpPr>
          <p:cNvPr id="886" name="Shape 886"/>
          <p:cNvSpPr/>
          <p:nvPr/>
        </p:nvSpPr>
        <p:spPr>
          <a:xfrm>
            <a:off x="160777" y="3031373"/>
            <a:ext cx="3741638" cy="1529443"/>
          </a:xfrm>
          <a:prstGeom prst="flowChartAlternateProcess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145552-75DD-43DA-BBB2-DE48B01B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 the efficacy and safety of vertebroplasty 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 txBox="1">
            <a:spLocks noGrp="1"/>
          </p:cNvSpPr>
          <p:nvPr>
            <p:ph type="title"/>
          </p:nvPr>
        </p:nvSpPr>
        <p:spPr>
          <a:xfrm>
            <a:off x="628650" y="1930948"/>
            <a:ext cx="7886700" cy="1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GB" sz="3600" dirty="0">
                <a:solidFill>
                  <a:srgbClr val="000000"/>
                </a:solidFill>
              </a:rPr>
              <a:t>Summary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940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E89388-1E22-438A-8368-1F009C52E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Amira-</a:t>
            </a:r>
            <a:r>
              <a:rPr lang="en-US" dirty="0" err="1">
                <a:solidFill>
                  <a:srgbClr val="FF0000"/>
                </a:solidFill>
              </a:rPr>
              <a:t>Avizo</a:t>
            </a:r>
            <a:r>
              <a:rPr lang="en-US" baseline="30000" dirty="0">
                <a:solidFill>
                  <a:srgbClr val="FF0000"/>
                </a:solidFill>
                <a:sym typeface="Symbol"/>
              </a:rPr>
              <a:t>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software for Digital Volume Correlation :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6D2733-75FE-4F36-BFAB-43525760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33" y="1278262"/>
            <a:ext cx="7886700" cy="3091036"/>
          </a:xfrm>
        </p:spPr>
        <p:txBody>
          <a:bodyPr/>
          <a:lstStyle/>
          <a:p>
            <a:r>
              <a:rPr lang="en-US" sz="1800" dirty="0"/>
              <a:t>Flexible meshing to capture complex shapes (tetrahedra)</a:t>
            </a:r>
          </a:p>
          <a:p>
            <a:r>
              <a:rPr lang="en-US" sz="1800" dirty="0"/>
              <a:t>Global FE approach: disp. continuity satisfied</a:t>
            </a:r>
          </a:p>
          <a:p>
            <a:r>
              <a:rPr lang="en-US" sz="1800" dirty="0"/>
              <a:t>Local and global combined</a:t>
            </a:r>
          </a:p>
          <a:p>
            <a:r>
              <a:rPr lang="en-US" sz="1800" dirty="0"/>
              <a:t>Memory efficient (data stored in meshes)</a:t>
            </a:r>
          </a:p>
          <a:p>
            <a:r>
              <a:rPr lang="en-US" sz="1800" dirty="0"/>
              <a:t>Visualize displacements and strains in a click</a:t>
            </a:r>
          </a:p>
          <a:p>
            <a:r>
              <a:rPr lang="en-US" sz="1800" dirty="0"/>
              <a:t>Link the DVC results to the microstructure using advanced quantification</a:t>
            </a:r>
          </a:p>
          <a:p>
            <a:r>
              <a:rPr lang="en-US" sz="1800" dirty="0"/>
              <a:t>Export DVC mesh and DVC boundary conditions to FE software packages</a:t>
            </a:r>
          </a:p>
        </p:txBody>
      </p:sp>
      <p:pic>
        <p:nvPicPr>
          <p:cNvPr id="8" name="Shape 326">
            <a:extLst>
              <a:ext uri="{FF2B5EF4-FFF2-40B4-BE49-F238E27FC236}">
                <a16:creationId xmlns:a16="http://schemas.microsoft.com/office/drawing/2014/main" id="{631C94BD-B9C4-4918-8D30-C322A1FF8EB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8990" y="4283948"/>
            <a:ext cx="2580586" cy="7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27">
            <a:extLst>
              <a:ext uri="{FF2B5EF4-FFF2-40B4-BE49-F238E27FC236}">
                <a16:creationId xmlns:a16="http://schemas.microsoft.com/office/drawing/2014/main" id="{50C3E51D-07DE-4E8C-820B-DBDBE1BBF8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188" y="4397848"/>
            <a:ext cx="2525624" cy="5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28">
            <a:extLst>
              <a:ext uri="{FF2B5EF4-FFF2-40B4-BE49-F238E27FC236}">
                <a16:creationId xmlns:a16="http://schemas.microsoft.com/office/drawing/2014/main" id="{0298CDBE-58E2-4D21-99C4-FE12727A32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424" y="4283948"/>
            <a:ext cx="1731484" cy="76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3663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35AD9D-4BAB-452B-854D-EFFB8AE2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7405F-4300-4121-8FED-3368F565C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908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80CC-EE37-4EC6-8B00-EDED1965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Critical parameters to consider when looking at DVC dataset </a:t>
            </a:r>
            <a:endParaRPr lang="en-GB" sz="22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BCC4D-E71C-46EC-A16B-4325BE0B3CF3}"/>
              </a:ext>
            </a:extLst>
          </p:cNvPr>
          <p:cNvSpPr txBox="1"/>
          <p:nvPr/>
        </p:nvSpPr>
        <p:spPr>
          <a:xfrm>
            <a:off x="191370" y="630151"/>
            <a:ext cx="465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ea typeface="+mn-ea"/>
                <a:cs typeface="+mn-cs"/>
              </a:rPr>
              <a:t>3. Measurement uncertainties (trade-off):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6C9ABD-596A-4596-BC97-5D6ACC2A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"/>
          <a:stretch/>
        </p:blipFill>
        <p:spPr>
          <a:xfrm>
            <a:off x="525780" y="1030629"/>
            <a:ext cx="5290188" cy="3268985"/>
          </a:xfrm>
          <a:prstGeom prst="rect">
            <a:avLst/>
          </a:prstGeom>
        </p:spPr>
      </p:pic>
      <p:sp>
        <p:nvSpPr>
          <p:cNvPr id="21" name="Shape 489">
            <a:extLst>
              <a:ext uri="{FF2B5EF4-FFF2-40B4-BE49-F238E27FC236}">
                <a16:creationId xmlns:a16="http://schemas.microsoft.com/office/drawing/2014/main" id="{3C40EAAC-E129-4AE6-9430-1D49E0659F51}"/>
              </a:ext>
            </a:extLst>
          </p:cNvPr>
          <p:cNvSpPr txBox="1"/>
          <p:nvPr/>
        </p:nvSpPr>
        <p:spPr>
          <a:xfrm>
            <a:off x="5967177" y="1397400"/>
            <a:ext cx="3277156" cy="14879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892" indent="-342892" defTabSz="685800">
              <a:buSzPts val="1800"/>
              <a:buFont typeface="Arial" panose="020B0604020202020204" pitchFamily="34" charset="0"/>
              <a:buChar char="•"/>
            </a:pPr>
            <a:r>
              <a:rPr lang="en-GB" sz="1600" kern="1200" dirty="0">
                <a:latin typeface="Calibri"/>
                <a:ea typeface="Calibri"/>
                <a:cs typeface="Calibri"/>
                <a:sym typeface="Calibri"/>
              </a:rPr>
              <a:t>Most of the time, CT artefacts control the DVC accuracy</a:t>
            </a:r>
          </a:p>
          <a:p>
            <a:pPr marL="342892" indent="-342892" defTabSz="685800">
              <a:buSzPts val="1800"/>
              <a:buFont typeface="Arial" panose="020B0604020202020204" pitchFamily="34" charset="0"/>
              <a:buChar char="•"/>
            </a:pPr>
            <a:r>
              <a:rPr lang="en-GB" sz="1600" kern="1200" dirty="0">
                <a:latin typeface="Calibri"/>
                <a:ea typeface="Calibri"/>
                <a:cs typeface="Calibri"/>
                <a:sym typeface="Calibri"/>
              </a:rPr>
              <a:t>2 ways to measure uncertainty levels:</a:t>
            </a:r>
          </a:p>
          <a:p>
            <a:pPr marL="342892" indent="-342892" defTabSz="685800">
              <a:buSzPts val="1800"/>
              <a:buFont typeface="Wingdings" panose="05000000000000000000" pitchFamily="2" charset="2"/>
              <a:buChar char="ü"/>
            </a:pPr>
            <a:r>
              <a:rPr lang="en-GB" sz="1600" kern="1200" dirty="0">
                <a:latin typeface="Calibri"/>
                <a:ea typeface="Calibri"/>
                <a:cs typeface="Calibri"/>
                <a:sym typeface="Calibri"/>
              </a:rPr>
              <a:t>Repeated scan (bis)</a:t>
            </a:r>
          </a:p>
          <a:p>
            <a:pPr marL="342892" indent="-342892" defTabSz="685800">
              <a:buSzPts val="1800"/>
              <a:buFont typeface="Wingdings" panose="05000000000000000000" pitchFamily="2" charset="2"/>
              <a:buChar char="ü"/>
            </a:pPr>
            <a:r>
              <a:rPr lang="en-GB" sz="1600" kern="1200" dirty="0">
                <a:latin typeface="Calibri"/>
                <a:ea typeface="Calibri"/>
                <a:cs typeface="Calibri"/>
                <a:sym typeface="Calibri"/>
              </a:rPr>
              <a:t>Rigid body motion (</a:t>
            </a:r>
            <a:r>
              <a:rPr lang="en-GB" sz="1600" kern="1200" dirty="0" err="1">
                <a:latin typeface="Calibri"/>
                <a:ea typeface="Calibri"/>
                <a:cs typeface="Calibri"/>
                <a:sym typeface="Calibri"/>
              </a:rPr>
              <a:t>rbm</a:t>
            </a:r>
            <a:r>
              <a:rPr lang="en-GB" sz="1600" kern="12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189" lvl="1" indent="-457189" defTabSz="685800">
              <a:buSzPts val="1800"/>
              <a:buFont typeface="+mj-lt"/>
              <a:buAutoNum type="arabicPeriod"/>
            </a:pPr>
            <a:endParaRPr sz="1600" kern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B2CA82-AAAC-4A83-8B9D-73CF5BEF9071}"/>
              </a:ext>
            </a:extLst>
          </p:cNvPr>
          <p:cNvSpPr txBox="1"/>
          <p:nvPr/>
        </p:nvSpPr>
        <p:spPr>
          <a:xfrm>
            <a:off x="4375319" y="4125861"/>
            <a:ext cx="3183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kern="1200" dirty="0" err="1">
                <a:ea typeface="+mn-ea"/>
                <a:cs typeface="+mn-cs"/>
              </a:rPr>
              <a:t>Buljac</a:t>
            </a:r>
            <a:r>
              <a:rPr lang="en-GB" sz="1100" kern="1200" dirty="0">
                <a:ea typeface="+mn-ea"/>
                <a:cs typeface="+mn-cs"/>
              </a:rPr>
              <a:t> et al., Digital Volume Correlation: Review of Progress and Challenges. Exp Mech 2018</a:t>
            </a:r>
            <a:endParaRPr lang="fr-FR" sz="11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16953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80CC-EE37-4EC6-8B00-EDED1965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Critical parameters to consider when looking at DVC dataset </a:t>
            </a:r>
            <a:endParaRPr lang="en-GB" sz="22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34919-BB77-4310-924B-B163A45E1418}"/>
              </a:ext>
            </a:extLst>
          </p:cNvPr>
          <p:cNvSpPr txBox="1"/>
          <p:nvPr/>
        </p:nvSpPr>
        <p:spPr>
          <a:xfrm>
            <a:off x="76200" y="401385"/>
            <a:ext cx="8764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ea typeface="+mn-ea"/>
                <a:cs typeface="+mn-cs"/>
              </a:rPr>
              <a:t>4. Loading (can be controlled):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Regime and number of steps: what regime needs to be captured ? Elastic regime, plastic regime, damage, … everything? </a:t>
            </a:r>
          </a:p>
          <a:p>
            <a:pPr marL="342892" indent="-342892" defTabSz="685800">
              <a:buClrTx/>
              <a:buFontTx/>
              <a:buAutoNum type="alphaLcPeriod"/>
            </a:pPr>
            <a:r>
              <a:rPr lang="en-GB" sz="1800" kern="1200" dirty="0">
                <a:ea typeface="+mn-ea"/>
                <a:cs typeface="+mn-cs"/>
              </a:rPr>
              <a:t>Displacement magnitude: small displacements between steps (rule of thumb: ¼ of subset size maximum)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20867-5088-4DB7-8AF2-C4A181E3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50" y="1783061"/>
            <a:ext cx="3485111" cy="2327325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EFA30EF0-59C5-4E17-BC14-21FE3DFF910A}"/>
              </a:ext>
            </a:extLst>
          </p:cNvPr>
          <p:cNvSpPr/>
          <p:nvPr/>
        </p:nvSpPr>
        <p:spPr>
          <a:xfrm>
            <a:off x="671970" y="3785426"/>
            <a:ext cx="196553" cy="1965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04F882A5-43C8-4369-A8F9-74ECE4998390}"/>
              </a:ext>
            </a:extLst>
          </p:cNvPr>
          <p:cNvSpPr/>
          <p:nvPr/>
        </p:nvSpPr>
        <p:spPr>
          <a:xfrm>
            <a:off x="671970" y="4012109"/>
            <a:ext cx="196553" cy="1965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905E9537-A4E1-487F-897C-0ECC7689962E}"/>
              </a:ext>
            </a:extLst>
          </p:cNvPr>
          <p:cNvSpPr/>
          <p:nvPr/>
        </p:nvSpPr>
        <p:spPr>
          <a:xfrm>
            <a:off x="1386117" y="2377904"/>
            <a:ext cx="196553" cy="1965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8361AD87-D9ED-4499-BFCF-3C1615198FBF}"/>
              </a:ext>
            </a:extLst>
          </p:cNvPr>
          <p:cNvSpPr/>
          <p:nvPr/>
        </p:nvSpPr>
        <p:spPr>
          <a:xfrm>
            <a:off x="2716413" y="2049782"/>
            <a:ext cx="196553" cy="1965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CA5D3BD2-B8D8-4320-A6CF-3E84C21FF79E}"/>
              </a:ext>
            </a:extLst>
          </p:cNvPr>
          <p:cNvSpPr/>
          <p:nvPr/>
        </p:nvSpPr>
        <p:spPr>
          <a:xfrm>
            <a:off x="3836208" y="2223179"/>
            <a:ext cx="196553" cy="1965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B9267-EF4E-45E7-902F-079C6BA96564}"/>
              </a:ext>
            </a:extLst>
          </p:cNvPr>
          <p:cNvSpPr txBox="1"/>
          <p:nvPr/>
        </p:nvSpPr>
        <p:spPr>
          <a:xfrm>
            <a:off x="552328" y="4208662"/>
            <a:ext cx="632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kern="1200" dirty="0">
                <a:solidFill>
                  <a:srgbClr val="FF0000"/>
                </a:solidFill>
                <a:ea typeface="+mn-ea"/>
                <a:cs typeface="+mn-cs"/>
              </a:rPr>
              <a:t>0</a:t>
            </a:r>
            <a:endParaRPr lang="fr-FR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7E8A0-D842-40C2-939A-33529D2E9CD7}"/>
              </a:ext>
            </a:extLst>
          </p:cNvPr>
          <p:cNvSpPr txBox="1"/>
          <p:nvPr/>
        </p:nvSpPr>
        <p:spPr>
          <a:xfrm>
            <a:off x="811962" y="2794200"/>
            <a:ext cx="806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kern="1200" dirty="0">
                <a:solidFill>
                  <a:srgbClr val="FF0000"/>
                </a:solidFill>
                <a:ea typeface="+mn-ea"/>
                <a:cs typeface="+mn-cs"/>
              </a:rPr>
              <a:t>regime1</a:t>
            </a:r>
            <a:endParaRPr lang="fr-FR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B4D3B-4B9C-401F-94B5-735925A86271}"/>
              </a:ext>
            </a:extLst>
          </p:cNvPr>
          <p:cNvSpPr txBox="1"/>
          <p:nvPr/>
        </p:nvSpPr>
        <p:spPr>
          <a:xfrm>
            <a:off x="3716566" y="1951711"/>
            <a:ext cx="632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kern="1200" dirty="0">
                <a:solidFill>
                  <a:srgbClr val="FF0000"/>
                </a:solidFill>
                <a:ea typeface="+mn-ea"/>
                <a:cs typeface="+mn-cs"/>
              </a:rPr>
              <a:t>5</a:t>
            </a:r>
            <a:endParaRPr lang="fr-FR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FBE72F-DC2B-4CA1-B3A8-B97C0559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10" y="2260114"/>
            <a:ext cx="1707753" cy="16445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93A5D2-5188-442A-9566-7D8E7745148A}"/>
              </a:ext>
            </a:extLst>
          </p:cNvPr>
          <p:cNvSpPr/>
          <p:nvPr/>
        </p:nvSpPr>
        <p:spPr>
          <a:xfrm>
            <a:off x="5068941" y="2414379"/>
            <a:ext cx="864000" cy="86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B9F-1777-4C8E-83B9-3C0800818AAD}"/>
              </a:ext>
            </a:extLst>
          </p:cNvPr>
          <p:cNvSpPr txBox="1"/>
          <p:nvPr/>
        </p:nvSpPr>
        <p:spPr>
          <a:xfrm>
            <a:off x="5062131" y="2555247"/>
            <a:ext cx="8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ea typeface="+mn-ea"/>
                <a:cs typeface="+mn-cs"/>
              </a:rPr>
              <a:t>subset</a:t>
            </a:r>
            <a:endParaRPr lang="fr-FR" sz="1800" kern="1200" dirty="0"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74CE60-59DD-44D4-B093-CA02E1CF52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6766249" y="2253224"/>
            <a:ext cx="1707753" cy="16582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B78437-7B29-4062-96C1-45701C7CA7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6766247" y="2298562"/>
            <a:ext cx="1707753" cy="15676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2D4F5D-2B98-4ED1-80E5-1E4C323C1E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6776695" y="2377904"/>
            <a:ext cx="1707753" cy="14075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240E2B-6020-477C-AC2D-52C4720869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6776693" y="2457985"/>
            <a:ext cx="1707753" cy="12473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422548-BA04-4929-AE71-2DD0CB2681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6826541" y="3020582"/>
            <a:ext cx="1707753" cy="1247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6498AE-BAEA-4818-8EBA-5AD0CF9274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6816095" y="3027918"/>
            <a:ext cx="1707753" cy="12473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9FD1C3-2C03-4686-87F5-0229D5358B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5355095" y="3112672"/>
            <a:ext cx="1707753" cy="12473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078700-861D-4298-9245-2ADB8BCC9F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5390024" y="2982329"/>
            <a:ext cx="1707753" cy="12473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252585-9BE9-43AF-BCD2-41DA9556F5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5172710" y="3089011"/>
            <a:ext cx="1707753" cy="12473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BE8698-C145-4AF4-8A6A-7B026D5D40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5171894" y="3241433"/>
            <a:ext cx="1707753" cy="12473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05DE6F-81C8-40D7-B18A-B53A8A3581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5320208" y="3230923"/>
            <a:ext cx="1707753" cy="12473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ECC5EF-77D2-45AD-BD08-C524A1AA18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4736150" y="2356190"/>
            <a:ext cx="1707753" cy="12473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5CBB80-10A3-4293-B881-6B6A1104E1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4793336" y="2381780"/>
            <a:ext cx="1707753" cy="12473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B91D55-571B-4A35-8135-63A5E9B820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4800908" y="2405487"/>
            <a:ext cx="1707753" cy="13760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B231F9-83C1-4429-8848-B373D84A61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4800094" y="2359899"/>
            <a:ext cx="1707753" cy="139182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0A6C71A-3771-4A29-A42B-353F25EE3936}"/>
              </a:ext>
            </a:extLst>
          </p:cNvPr>
          <p:cNvSpPr txBox="1"/>
          <p:nvPr/>
        </p:nvSpPr>
        <p:spPr>
          <a:xfrm>
            <a:off x="7053180" y="1951877"/>
            <a:ext cx="1707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000" kern="1200" dirty="0">
                <a:ea typeface="+mn-ea"/>
                <a:cs typeface="+mn-cs"/>
              </a:rPr>
              <a:t>compression</a:t>
            </a:r>
            <a:endParaRPr lang="fr-FR" sz="1000" kern="1200" dirty="0"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5D6E22-36D9-48BC-A891-E0092F9639D9}"/>
              </a:ext>
            </a:extLst>
          </p:cNvPr>
          <p:cNvSpPr txBox="1"/>
          <p:nvPr/>
        </p:nvSpPr>
        <p:spPr>
          <a:xfrm>
            <a:off x="6855494" y="2547183"/>
            <a:ext cx="1546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000" kern="1200" dirty="0">
                <a:ea typeface="+mn-ea"/>
                <a:cs typeface="+mn-cs"/>
              </a:rPr>
              <a:t>compression + rigid body motion</a:t>
            </a:r>
            <a:endParaRPr lang="fr-FR" sz="1000" kern="1200" dirty="0"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3F9188-797F-48C4-83CE-44F60AD0600E}"/>
              </a:ext>
            </a:extLst>
          </p:cNvPr>
          <p:cNvSpPr txBox="1"/>
          <p:nvPr/>
        </p:nvSpPr>
        <p:spPr>
          <a:xfrm>
            <a:off x="5403013" y="4331758"/>
            <a:ext cx="1285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000" kern="1200" dirty="0">
                <a:ea typeface="+mn-ea"/>
                <a:cs typeface="+mn-cs"/>
              </a:rPr>
              <a:t>1. bad correlation: too far away</a:t>
            </a:r>
            <a:endParaRPr lang="fr-FR" sz="1000" kern="1200" dirty="0"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E9DAB3-BDAF-42AA-87D1-A1B16178E554}"/>
              </a:ext>
            </a:extLst>
          </p:cNvPr>
          <p:cNvSpPr txBox="1"/>
          <p:nvPr/>
        </p:nvSpPr>
        <p:spPr>
          <a:xfrm>
            <a:off x="4605504" y="1879586"/>
            <a:ext cx="2046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GB" sz="1000" kern="1200" dirty="0">
                <a:ea typeface="+mn-ea"/>
                <a:cs typeface="+mn-cs"/>
              </a:rPr>
              <a:t>2. rigid body motion suppressed: good correlation</a:t>
            </a:r>
            <a:endParaRPr lang="fr-FR" sz="1000" kern="1200" dirty="0"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7EB0C48-38A7-4ADA-B2AE-8E67F2063E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6968495" y="3180318"/>
            <a:ext cx="1707753" cy="12473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E6D16B-CED4-4601-8A37-8B4B10287B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73958">
            <a:off x="6027032" y="2657602"/>
            <a:ext cx="1707753" cy="12473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88825CC-A9D4-46AA-A5F7-E707E6507323}"/>
              </a:ext>
            </a:extLst>
          </p:cNvPr>
          <p:cNvSpPr txBox="1"/>
          <p:nvPr/>
        </p:nvSpPr>
        <p:spPr>
          <a:xfrm>
            <a:off x="1886908" y="2246337"/>
            <a:ext cx="806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kern="1200" dirty="0">
                <a:solidFill>
                  <a:srgbClr val="FF0000"/>
                </a:solidFill>
                <a:ea typeface="+mn-ea"/>
                <a:cs typeface="+mn-cs"/>
              </a:rPr>
              <a:t>regime2</a:t>
            </a:r>
            <a:endParaRPr lang="fr-FR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4E127A-20D0-4416-81CC-277BB6E7BE55}"/>
              </a:ext>
            </a:extLst>
          </p:cNvPr>
          <p:cNvSpPr txBox="1"/>
          <p:nvPr/>
        </p:nvSpPr>
        <p:spPr>
          <a:xfrm>
            <a:off x="3029615" y="1869733"/>
            <a:ext cx="806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kern="1200" dirty="0">
                <a:solidFill>
                  <a:srgbClr val="FF0000"/>
                </a:solidFill>
                <a:ea typeface="+mn-ea"/>
                <a:cs typeface="+mn-cs"/>
              </a:rPr>
              <a:t>regime3</a:t>
            </a:r>
            <a:endParaRPr lang="fr-FR" sz="1800" b="1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EB028741-01C4-4974-8627-206AA497C3C8}"/>
              </a:ext>
            </a:extLst>
          </p:cNvPr>
          <p:cNvSpPr/>
          <p:nvPr/>
        </p:nvSpPr>
        <p:spPr>
          <a:xfrm rot="20287708">
            <a:off x="7460660" y="2933592"/>
            <a:ext cx="158933" cy="62512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8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034C551-7018-44FA-8805-93869F9997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4798133" y="2311668"/>
            <a:ext cx="1707753" cy="15215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A957B96-81EA-4FDC-8CCD-E93FF1266CB5}"/>
              </a:ext>
            </a:extLst>
          </p:cNvPr>
          <p:cNvSpPr txBox="1"/>
          <p:nvPr/>
        </p:nvSpPr>
        <p:spPr>
          <a:xfrm>
            <a:off x="3199137" y="4118868"/>
            <a:ext cx="21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200" b="1" kern="1200" dirty="0">
                <a:ea typeface="+mn-ea"/>
                <a:cs typeface="+mn-cs"/>
              </a:rPr>
              <a:t>Good strategy: </a:t>
            </a:r>
          </a:p>
          <a:p>
            <a:pPr defTabSz="685800">
              <a:buClrTx/>
            </a:pPr>
            <a:r>
              <a:rPr lang="en-GB" sz="1200" kern="1200" dirty="0">
                <a:ea typeface="+mn-ea"/>
                <a:cs typeface="+mn-cs"/>
              </a:rPr>
              <a:t>-local initialisation + global</a:t>
            </a:r>
          </a:p>
          <a:p>
            <a:pPr defTabSz="685800">
              <a:buClrTx/>
            </a:pPr>
            <a:r>
              <a:rPr lang="en-GB" sz="1200" kern="1200" dirty="0">
                <a:ea typeface="+mn-ea"/>
                <a:cs typeface="+mn-cs"/>
              </a:rPr>
              <a:t>-Coarse registration </a:t>
            </a:r>
            <a:endParaRPr lang="fr-FR" sz="12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90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7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of DVC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81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D39DB22-1DEE-4987-830A-C4E972C760F3}"/>
              </a:ext>
            </a:extLst>
          </p:cNvPr>
          <p:cNvSpPr txBox="1"/>
          <p:nvPr/>
        </p:nvSpPr>
        <p:spPr>
          <a:xfrm>
            <a:off x="115170" y="532684"/>
            <a:ext cx="876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ea typeface="+mn-ea"/>
                <a:cs typeface="+mn-cs"/>
              </a:rPr>
              <a:t>4. Loading (can be controlled):</a:t>
            </a:r>
          </a:p>
          <a:p>
            <a:pPr marL="342892" indent="-342892" defTabSz="685800">
              <a:buClrTx/>
              <a:buFontTx/>
              <a:buAutoNum type="alphaLcPeriod"/>
            </a:pPr>
            <a:endParaRPr lang="en-GB" sz="1800" kern="1200" dirty="0">
              <a:ea typeface="+mn-ea"/>
              <a:cs typeface="+mn-cs"/>
            </a:endParaRPr>
          </a:p>
        </p:txBody>
      </p:sp>
      <p:pic>
        <p:nvPicPr>
          <p:cNvPr id="42" name="Shape 582">
            <a:extLst>
              <a:ext uri="{FF2B5EF4-FFF2-40B4-BE49-F238E27FC236}">
                <a16:creationId xmlns:a16="http://schemas.microsoft.com/office/drawing/2014/main" id="{9C64B5F5-CA54-48BA-95A7-FA92C24C0F7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6046" y="844307"/>
            <a:ext cx="4532785" cy="3272373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583">
            <a:extLst>
              <a:ext uri="{FF2B5EF4-FFF2-40B4-BE49-F238E27FC236}">
                <a16:creationId xmlns:a16="http://schemas.microsoft.com/office/drawing/2014/main" id="{E8F551F5-7956-4F70-829D-F9F8C756C9F1}"/>
              </a:ext>
            </a:extLst>
          </p:cNvPr>
          <p:cNvSpPr txBox="1"/>
          <p:nvPr/>
        </p:nvSpPr>
        <p:spPr>
          <a:xfrm>
            <a:off x="0" y="952067"/>
            <a:ext cx="4532784" cy="3476237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189" indent="-317492" defTabSz="685800">
              <a:lnSpc>
                <a:spcPct val="90000"/>
              </a:lnSpc>
              <a:buClr>
                <a:srgbClr val="2F5496"/>
              </a:buClr>
              <a:buSzPts val="1400"/>
              <a:buFont typeface="Calibri"/>
              <a:buChar char="•"/>
            </a:pPr>
            <a:r>
              <a:rPr lang="en-US" sz="1800" kern="1200" dirty="0">
                <a:latin typeface="Calibri"/>
                <a:ea typeface="Calibri"/>
                <a:cs typeface="Calibri"/>
                <a:sym typeface="Calibri"/>
              </a:rPr>
              <a:t>Strategy for in-situ (see figure on the right) should be chosen depending on material relaxation, scan time, deformation rate</a:t>
            </a:r>
            <a:br>
              <a:rPr lang="en-US" sz="1800" kern="1200" dirty="0">
                <a:latin typeface="Calibri"/>
                <a:ea typeface="Calibri"/>
                <a:cs typeface="Calibri"/>
                <a:sym typeface="Calibri"/>
              </a:rPr>
            </a:br>
            <a:endParaRPr sz="1800" kern="1200"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 defTabSz="685800">
              <a:lnSpc>
                <a:spcPct val="90000"/>
              </a:lnSpc>
              <a:buClr>
                <a:srgbClr val="2F5496"/>
              </a:buClr>
              <a:buSzPts val="1400"/>
              <a:buFont typeface="Calibri"/>
              <a:buChar char="•"/>
            </a:pPr>
            <a:r>
              <a:rPr lang="en-US" sz="1800" kern="1200" dirty="0">
                <a:latin typeface="Calibri"/>
                <a:ea typeface="Calibri"/>
                <a:cs typeface="Calibri"/>
                <a:sym typeface="Calibri"/>
              </a:rPr>
              <a:t>Scan time : Over the duration of 1 scan, movement should be less than 1-2 voxels ideally, to avoid motion blurring</a:t>
            </a:r>
            <a:br>
              <a:rPr lang="en-US" sz="1800" kern="1200" dirty="0">
                <a:latin typeface="Calibri"/>
                <a:ea typeface="Calibri"/>
                <a:cs typeface="Calibri"/>
                <a:sym typeface="Calibri"/>
              </a:rPr>
            </a:br>
            <a:endParaRPr sz="1800" kern="1200"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 defTabSz="685800">
              <a:lnSpc>
                <a:spcPct val="90000"/>
              </a:lnSpc>
              <a:buClr>
                <a:srgbClr val="2F5496"/>
              </a:buClr>
              <a:buSzPts val="1400"/>
              <a:buFont typeface="Calibri"/>
              <a:buChar char="•"/>
            </a:pPr>
            <a:r>
              <a:rPr lang="en-US" sz="1800" kern="1200" dirty="0">
                <a:latin typeface="Calibri"/>
                <a:ea typeface="Calibri"/>
                <a:cs typeface="Calibri"/>
                <a:sym typeface="Calibri"/>
              </a:rPr>
              <a:t>For DVC to work reliably (conservation of texture), amount of deformation between 2 consecutive scans should be reasonably small (vs the intended </a:t>
            </a:r>
            <a:r>
              <a:rPr lang="en-US" sz="1800" kern="1200" dirty="0" err="1">
                <a:latin typeface="Calibri"/>
                <a:ea typeface="Calibri"/>
                <a:cs typeface="Calibri"/>
                <a:sym typeface="Calibri"/>
              </a:rPr>
              <a:t>subvolume</a:t>
            </a:r>
            <a:r>
              <a:rPr lang="en-US" sz="1800" kern="1200" dirty="0">
                <a:latin typeface="Calibri"/>
                <a:ea typeface="Calibri"/>
                <a:cs typeface="Calibri"/>
                <a:sym typeface="Calibri"/>
              </a:rPr>
              <a:t> size)</a:t>
            </a:r>
            <a:endParaRPr sz="1800" kern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2BFF4-DAC6-4D5D-BF31-91E7CEEF85BB}"/>
              </a:ext>
            </a:extLst>
          </p:cNvPr>
          <p:cNvSpPr txBox="1">
            <a:spLocks/>
          </p:cNvSpPr>
          <p:nvPr/>
        </p:nvSpPr>
        <p:spPr bwMode="gray">
          <a:xfrm>
            <a:off x="1" y="0"/>
            <a:ext cx="9143999" cy="40005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205740" tIns="34287" rIns="34290" bIns="34287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 defTabSz="685800">
              <a:buClrTx/>
            </a:pPr>
            <a:r>
              <a:rPr lang="en-US" sz="2250" dirty="0">
                <a:solidFill>
                  <a:srgbClr val="FFFFFF"/>
                </a:solidFill>
                <a:latin typeface="Arial"/>
              </a:rPr>
              <a:t>Critical parameters to consider when looking at DVC dataset </a:t>
            </a:r>
            <a:endParaRPr lang="en-GB" sz="225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425987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4906" y="811096"/>
            <a:ext cx="1841548" cy="393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275" y="1210725"/>
            <a:ext cx="4724400" cy="384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Shape 526"/>
          <p:cNvSpPr txBox="1"/>
          <p:nvPr/>
        </p:nvSpPr>
        <p:spPr>
          <a:xfrm>
            <a:off x="2121425" y="3545918"/>
            <a:ext cx="2578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Char char="❖"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Anisotropic subset size: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when dealing with non regular geometries, anisotropic structures or displacements   </a:t>
            </a:r>
            <a:endParaRPr/>
          </a:p>
        </p:txBody>
      </p:sp>
      <p:pic>
        <p:nvPicPr>
          <p:cNvPr id="527" name="Shape 5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9906" y="811096"/>
            <a:ext cx="1460346" cy="3894254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Shape 528"/>
          <p:cNvSpPr/>
          <p:nvPr/>
        </p:nvSpPr>
        <p:spPr>
          <a:xfrm>
            <a:off x="768875" y="2588675"/>
            <a:ext cx="2362200" cy="177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Shape 529"/>
          <p:cNvSpPr txBox="1"/>
          <p:nvPr/>
        </p:nvSpPr>
        <p:spPr>
          <a:xfrm>
            <a:off x="2089675" y="1261525"/>
            <a:ext cx="16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approach</a:t>
            </a:r>
            <a:endParaRPr/>
          </a:p>
        </p:txBody>
      </p:sp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1497050" y="234750"/>
            <a:ext cx="76155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Overview of Avizo XDigitalVolumeCorrelation </a:t>
            </a:r>
            <a:endParaRPr sz="2400">
              <a:solidFill>
                <a:srgbClr val="1E4E79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1497050" y="234750"/>
            <a:ext cx="76155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Overview of Avizo XDigitalVolumeCorrelation </a:t>
            </a:r>
            <a:endParaRPr sz="2400">
              <a:solidFill>
                <a:srgbClr val="1E4E79"/>
              </a:solidFill>
            </a:endParaRPr>
          </a:p>
        </p:txBody>
      </p:sp>
      <p:pic>
        <p:nvPicPr>
          <p:cNvPr id="536" name="Shape 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819150"/>
            <a:ext cx="4953000" cy="415661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 txBox="1"/>
          <p:nvPr/>
        </p:nvSpPr>
        <p:spPr>
          <a:xfrm>
            <a:off x="7067154" y="871994"/>
            <a:ext cx="196175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Char char="❖"/>
            </a:pPr>
            <a:r>
              <a:rPr lang="en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Correlation filter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useful for initialising the global approach but check carefully the vectors quality</a:t>
            </a:r>
            <a:endParaRPr/>
          </a:p>
        </p:txBody>
      </p:sp>
      <p:pic>
        <p:nvPicPr>
          <p:cNvPr id="538" name="Shape 5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8700" y="3101955"/>
            <a:ext cx="34671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Shape 539"/>
          <p:cNvSpPr txBox="1"/>
          <p:nvPr/>
        </p:nvSpPr>
        <p:spPr>
          <a:xfrm>
            <a:off x="4940300" y="867351"/>
            <a:ext cx="212685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❖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default, </a:t>
            </a:r>
            <a:r>
              <a:rPr lang="en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max displacement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set to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¼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subset size to help convergence. </a:t>
            </a: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Advice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use small displacement steps during your in situ experiments)</a:t>
            </a:r>
            <a:endParaRPr/>
          </a:p>
        </p:txBody>
      </p:sp>
      <p:sp>
        <p:nvSpPr>
          <p:cNvPr id="540" name="Shape 540"/>
          <p:cNvSpPr txBox="1"/>
          <p:nvPr/>
        </p:nvSpPr>
        <p:spPr>
          <a:xfrm>
            <a:off x="4920456" y="3829011"/>
            <a:ext cx="315674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Translation + Rotation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fast and efficient when combined with global-DVC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Translation + Rotation + Shear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slower but useful to provide a better guess for complex problems </a:t>
            </a:r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609600" y="2571750"/>
            <a:ext cx="1524000" cy="177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609600" y="2891808"/>
            <a:ext cx="3124200" cy="177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609600" y="3114655"/>
            <a:ext cx="3124200" cy="177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1905000" y="998389"/>
            <a:ext cx="1676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approach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Shape 5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18829"/>
            <a:ext cx="4930306" cy="372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 txBox="1"/>
          <p:nvPr/>
        </p:nvSpPr>
        <p:spPr>
          <a:xfrm>
            <a:off x="1808900" y="1623587"/>
            <a:ext cx="198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approach</a:t>
            </a: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457200" y="2302393"/>
            <a:ext cx="2057400" cy="183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Shape 5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9500" y="3248175"/>
            <a:ext cx="1672076" cy="18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 txBox="1"/>
          <p:nvPr/>
        </p:nvSpPr>
        <p:spPr>
          <a:xfrm>
            <a:off x="5235106" y="989488"/>
            <a:ext cx="3200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meshing: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dataset: use the Mesh Generation module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❖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 objects: </a:t>
            </a: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Generate Tetra Meshes directly in Avizo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import from other software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Shape 554"/>
          <p:cNvSpPr txBox="1">
            <a:spLocks noGrp="1"/>
          </p:cNvSpPr>
          <p:nvPr>
            <p:ph type="title"/>
          </p:nvPr>
        </p:nvSpPr>
        <p:spPr>
          <a:xfrm>
            <a:off x="1497050" y="234750"/>
            <a:ext cx="76155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Overview of Avizo XDigitalVolumeCorrelation </a:t>
            </a:r>
            <a:endParaRPr sz="2400">
              <a:solidFill>
                <a:srgbClr val="1E4E79"/>
              </a:solidFill>
            </a:endParaRPr>
          </a:p>
        </p:txBody>
      </p:sp>
      <p:pic>
        <p:nvPicPr>
          <p:cNvPr id="555" name="Shape 5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3675" y="2771225"/>
            <a:ext cx="1100325" cy="237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hape 5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1418825"/>
            <a:ext cx="4930306" cy="372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/>
          <p:nvPr/>
        </p:nvSpPr>
        <p:spPr>
          <a:xfrm>
            <a:off x="533397" y="3734948"/>
            <a:ext cx="2209800" cy="183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5523400" y="2437271"/>
            <a:ext cx="26937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Char char="❖"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Anisotropic subset size: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when dealing with non regular geometries or anisotropic structures   </a:t>
            </a:r>
            <a:endParaRPr/>
          </a:p>
        </p:txBody>
      </p:sp>
      <p:sp>
        <p:nvSpPr>
          <p:cNvPr id="563" name="Shape 563"/>
          <p:cNvSpPr txBox="1"/>
          <p:nvPr/>
        </p:nvSpPr>
        <p:spPr>
          <a:xfrm>
            <a:off x="5523401" y="3391284"/>
            <a:ext cx="2209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Char char="❖"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Initialisation: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to initialize with local or global displacements</a:t>
            </a:r>
            <a:endParaRPr/>
          </a:p>
        </p:txBody>
      </p:sp>
      <p:sp>
        <p:nvSpPr>
          <p:cNvPr id="564" name="Shape 564"/>
          <p:cNvSpPr/>
          <p:nvPr/>
        </p:nvSpPr>
        <p:spPr>
          <a:xfrm>
            <a:off x="533397" y="4444231"/>
            <a:ext cx="1727100" cy="183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457197" y="2302389"/>
            <a:ext cx="2057400" cy="183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Shape 566"/>
          <p:cNvSpPr txBox="1"/>
          <p:nvPr/>
        </p:nvSpPr>
        <p:spPr>
          <a:xfrm>
            <a:off x="5523401" y="1483284"/>
            <a:ext cx="28956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Char char="❖"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Reference mesh: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 good mask that match the exact shape while avoiding the edges in contact with the background</a:t>
            </a:r>
            <a:endParaRPr/>
          </a:p>
        </p:txBody>
      </p:sp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1497050" y="234750"/>
            <a:ext cx="76155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900" tIns="42450" rIns="84900" bIns="42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" sz="2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Overview of Avizo XDigitalVolumeCorrelation </a:t>
            </a:r>
            <a:endParaRPr sz="2400">
              <a:solidFill>
                <a:srgbClr val="1E4E79"/>
              </a:solidFill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1808900" y="1623587"/>
            <a:ext cx="198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approach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368224-E9D1-40E4-8FEA-3C7A8DB15FB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205740" tIns="34287" rIns="34290" bIns="34287" numCol="1" anchor="ctr" anchorCtr="0" compatLnSpc="1">
            <a:prstTxWarp prst="textNoShape">
              <a:avLst/>
            </a:prstTxWarp>
          </a:bodyPr>
          <a:lstStyle/>
          <a:p>
            <a:r>
              <a:rPr lang="fr-FR" dirty="0"/>
              <a:t>History : Technique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0BBF5-58A9-49E6-9CDD-F138660B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63" y="474903"/>
            <a:ext cx="1928737" cy="194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EE76B-3959-481E-A4CE-6979B3D3E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83" y="474903"/>
            <a:ext cx="2656133" cy="194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E9FBB-E0E9-4297-9FB9-39494432E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15" y="520560"/>
            <a:ext cx="1991667" cy="18519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BFBB45-D8DC-4D6E-B00D-A0A4753A9E08}"/>
              </a:ext>
            </a:extLst>
          </p:cNvPr>
          <p:cNvSpPr txBox="1"/>
          <p:nvPr/>
        </p:nvSpPr>
        <p:spPr>
          <a:xfrm>
            <a:off x="87406" y="2497735"/>
            <a:ext cx="28602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u="sng" kern="1200" dirty="0" err="1">
                <a:ea typeface="+mn-ea"/>
                <a:cs typeface="+mn-cs"/>
              </a:rPr>
              <a:t>Traditionnal</a:t>
            </a:r>
            <a:r>
              <a:rPr lang="en-GB" sz="1100" b="1" u="sng" kern="1200" dirty="0">
                <a:ea typeface="+mn-ea"/>
                <a:cs typeface="+mn-cs"/>
              </a:rPr>
              <a:t> mechanical testing :</a:t>
            </a:r>
          </a:p>
          <a:p>
            <a:pPr defTabSz="685800">
              <a:buClrTx/>
            </a:pPr>
            <a:r>
              <a:rPr lang="en-GB" sz="1100" b="1" kern="1200" dirty="0">
                <a:ea typeface="+mn-ea"/>
                <a:cs typeface="+mn-cs"/>
              </a:rPr>
              <a:t>Pros: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-fast and easy to setup</a:t>
            </a:r>
          </a:p>
          <a:p>
            <a:pPr defTabSz="685800">
              <a:buClrTx/>
            </a:pP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100" b="1" kern="1200" dirty="0">
                <a:ea typeface="+mn-ea"/>
                <a:cs typeface="+mn-cs"/>
              </a:rPr>
              <a:t>Cons: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-macroscopic response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-Single value for the associated strain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-doesn’t reflect the heterogeneous nature of materials</a:t>
            </a:r>
          </a:p>
          <a:p>
            <a:pPr defTabSz="685800">
              <a:buClrTx/>
            </a:pP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endParaRPr lang="fr-FR" sz="1100" kern="1200" dirty="0"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050EA-5A62-4C52-A923-EDD80C37AA47}"/>
              </a:ext>
            </a:extLst>
          </p:cNvPr>
          <p:cNvSpPr txBox="1"/>
          <p:nvPr/>
        </p:nvSpPr>
        <p:spPr>
          <a:xfrm>
            <a:off x="2947633" y="2502127"/>
            <a:ext cx="295243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u="sng" kern="1200" dirty="0">
                <a:ea typeface="+mn-ea"/>
                <a:cs typeface="+mn-cs"/>
              </a:rPr>
              <a:t>Mechanical testing + 2D/3D DIC :</a:t>
            </a:r>
          </a:p>
          <a:p>
            <a:pPr defTabSz="685800">
              <a:buClrTx/>
            </a:pPr>
            <a:r>
              <a:rPr lang="en-GB" sz="1100" b="1" kern="1200" dirty="0">
                <a:ea typeface="+mn-ea"/>
                <a:cs typeface="+mn-cs"/>
              </a:rPr>
              <a:t>Pros: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-fast, easy to setup and non-destructive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-Capture material </a:t>
            </a:r>
            <a:r>
              <a:rPr lang="en-GB" sz="1100" kern="1200" dirty="0" err="1">
                <a:ea typeface="+mn-ea"/>
                <a:cs typeface="+mn-cs"/>
              </a:rPr>
              <a:t>heterogeneit</a:t>
            </a: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-True stress-strain curves</a:t>
            </a:r>
          </a:p>
          <a:p>
            <a:pPr defTabSz="685800">
              <a:buClrTx/>
            </a:pP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100" b="1" kern="1200" dirty="0">
                <a:ea typeface="+mn-ea"/>
                <a:cs typeface="+mn-cs"/>
              </a:rPr>
              <a:t>Cons: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-2D surface measurements do not always reflect the bulk mechanical behaviour of complex materials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-Painted surface so no direct link to microstructure</a:t>
            </a:r>
          </a:p>
          <a:p>
            <a:pPr defTabSz="685800">
              <a:buClrTx/>
            </a:pPr>
            <a:endParaRPr lang="en-GB" sz="1100" kern="1200" dirty="0"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91BC9-149B-4665-B0EB-2BA64C91541B}"/>
              </a:ext>
            </a:extLst>
          </p:cNvPr>
          <p:cNvSpPr txBox="1"/>
          <p:nvPr/>
        </p:nvSpPr>
        <p:spPr>
          <a:xfrm>
            <a:off x="5807863" y="2502127"/>
            <a:ext cx="333613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100" b="1" u="sng" kern="1200" dirty="0">
                <a:ea typeface="+mn-ea"/>
                <a:cs typeface="+mn-cs"/>
              </a:rPr>
              <a:t>Mechanical testing + DVC:</a:t>
            </a:r>
          </a:p>
          <a:p>
            <a:pPr defTabSz="685800">
              <a:buClrTx/>
            </a:pPr>
            <a:r>
              <a:rPr lang="en-GB" sz="1100" b="1" kern="1200" dirty="0">
                <a:ea typeface="+mn-ea"/>
                <a:cs typeface="+mn-cs"/>
              </a:rPr>
              <a:t>Pros:</a:t>
            </a: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-Non destructive 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-True stress-strain curves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-Capture material heterogeneity in real time and in 3D (in situ) 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-Direct link with microstructure</a:t>
            </a:r>
          </a:p>
          <a:p>
            <a:pPr defTabSz="685800">
              <a:buClrTx/>
            </a:pPr>
            <a:endParaRPr lang="en-GB" sz="1100" kern="1200" dirty="0"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100" b="1" kern="1200" dirty="0">
                <a:ea typeface="+mn-ea"/>
                <a:cs typeface="+mn-cs"/>
              </a:rPr>
              <a:t>Cons: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-Expensive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-In situ imaging not easy to setup</a:t>
            </a:r>
          </a:p>
          <a:p>
            <a:pPr defTabSz="685800">
              <a:buClrTx/>
            </a:pPr>
            <a:r>
              <a:rPr lang="en-GB" sz="1100" kern="1200" dirty="0">
                <a:ea typeface="+mn-ea"/>
                <a:cs typeface="+mn-cs"/>
              </a:rPr>
              <a:t>-DVC relies on the natural</a:t>
            </a:r>
            <a:br>
              <a:rPr lang="en-GB" sz="1100" kern="1200" dirty="0">
                <a:ea typeface="+mn-ea"/>
                <a:cs typeface="+mn-cs"/>
              </a:rPr>
            </a:br>
            <a:r>
              <a:rPr lang="en-GB" sz="1100" kern="1200" dirty="0">
                <a:ea typeface="+mn-ea"/>
                <a:cs typeface="+mn-cs"/>
              </a:rPr>
              <a:t>contrast of the material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8F20E-3EDF-4C61-A299-58C19EAEA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521" y="982507"/>
            <a:ext cx="1651838" cy="11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1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BB8250-7B3F-4084-A621-7075B50424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205740" tIns="34287" rIns="34290" bIns="34287" numCol="1" anchor="ctr" anchorCtr="0" compatLnSpc="1">
            <a:prstTxWarp prst="textNoShape">
              <a:avLst/>
            </a:prstTxWarp>
          </a:bodyPr>
          <a:lstStyle/>
          <a:p>
            <a:r>
              <a:rPr lang="en-GB" dirty="0"/>
              <a:t>Digital Image Correlation</a:t>
            </a:r>
          </a:p>
        </p:txBody>
      </p:sp>
      <p:pic>
        <p:nvPicPr>
          <p:cNvPr id="15" name="Shape 402">
            <a:extLst>
              <a:ext uri="{FF2B5EF4-FFF2-40B4-BE49-F238E27FC236}">
                <a16:creationId xmlns:a16="http://schemas.microsoft.com/office/drawing/2014/main" id="{53A752BC-4CAF-418C-A43B-9EEE49D6A7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4420" r="50471"/>
          <a:stretch/>
        </p:blipFill>
        <p:spPr>
          <a:xfrm>
            <a:off x="668785" y="2084034"/>
            <a:ext cx="3772649" cy="25401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403">
            <a:extLst>
              <a:ext uri="{FF2B5EF4-FFF2-40B4-BE49-F238E27FC236}">
                <a16:creationId xmlns:a16="http://schemas.microsoft.com/office/drawing/2014/main" id="{1CDE0F31-7BFE-4823-BA66-18BF48A19339}"/>
              </a:ext>
            </a:extLst>
          </p:cNvPr>
          <p:cNvSpPr txBox="1"/>
          <p:nvPr/>
        </p:nvSpPr>
        <p:spPr>
          <a:xfrm>
            <a:off x="0" y="716024"/>
            <a:ext cx="5171100" cy="17415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189" indent="-361941" defTabSz="685800">
              <a:lnSpc>
                <a:spcPct val="90000"/>
              </a:lnSpc>
              <a:buSzPts val="2100"/>
              <a:buFont typeface="Arial"/>
              <a:buChar char="•"/>
            </a:pPr>
            <a:r>
              <a:rPr lang="en-US" sz="2400" kern="1200" dirty="0">
                <a:latin typeface="Calibri"/>
                <a:ea typeface="Calibri"/>
                <a:cs typeface="Calibri"/>
                <a:sym typeface="Calibri"/>
              </a:rPr>
              <a:t>First publication in 83 [Sutton et al.]</a:t>
            </a:r>
            <a:endParaRPr sz="1800" kern="1200" dirty="0">
              <a:ea typeface="+mn-ea"/>
              <a:cs typeface="+mn-cs"/>
            </a:endParaRPr>
          </a:p>
          <a:p>
            <a:pPr marL="457189" indent="-361941" defTabSz="685800">
              <a:lnSpc>
                <a:spcPct val="90000"/>
              </a:lnSpc>
              <a:buSzPts val="2100"/>
              <a:buFont typeface="Arial"/>
              <a:buChar char="•"/>
            </a:pPr>
            <a:r>
              <a:rPr lang="en-US" sz="2400" kern="1200" dirty="0">
                <a:latin typeface="Calibri"/>
                <a:ea typeface="Calibri"/>
                <a:cs typeface="Calibri"/>
                <a:sym typeface="Calibri"/>
              </a:rPr>
              <a:t>Inspired from Particle Image Velocimetry </a:t>
            </a:r>
            <a:endParaRPr sz="1800" kern="1200" dirty="0">
              <a:ea typeface="+mn-ea"/>
              <a:cs typeface="+mn-cs"/>
            </a:endParaRPr>
          </a:p>
        </p:txBody>
      </p:sp>
      <p:pic>
        <p:nvPicPr>
          <p:cNvPr id="18" name="Shape 402">
            <a:extLst>
              <a:ext uri="{FF2B5EF4-FFF2-40B4-BE49-F238E27FC236}">
                <a16:creationId xmlns:a16="http://schemas.microsoft.com/office/drawing/2014/main" id="{53A284F2-B359-4411-BB46-F216920F68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471" b="5779"/>
          <a:stretch/>
        </p:blipFill>
        <p:spPr>
          <a:xfrm>
            <a:off x="5371351" y="418693"/>
            <a:ext cx="3772649" cy="4306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8927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3FEC5B-F937-4AD1-A364-996F06FA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Image Correlation - developments</a:t>
            </a:r>
          </a:p>
        </p:txBody>
      </p:sp>
      <p:sp>
        <p:nvSpPr>
          <p:cNvPr id="9" name="Shape 409">
            <a:extLst>
              <a:ext uri="{FF2B5EF4-FFF2-40B4-BE49-F238E27FC236}">
                <a16:creationId xmlns:a16="http://schemas.microsoft.com/office/drawing/2014/main" id="{6BE96D9F-9C5E-400C-869E-7982FFE7B8A4}"/>
              </a:ext>
            </a:extLst>
          </p:cNvPr>
          <p:cNvSpPr txBox="1"/>
          <p:nvPr/>
        </p:nvSpPr>
        <p:spPr>
          <a:xfrm>
            <a:off x="1471800" y="649003"/>
            <a:ext cx="1854900" cy="5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defTabSz="685800">
              <a:buSzPts val="1800"/>
            </a:pPr>
            <a:r>
              <a:rPr lang="en-US" sz="1800" kern="1200">
                <a:latin typeface="Calibri"/>
                <a:ea typeface="Calibri"/>
                <a:cs typeface="Calibri"/>
                <a:sym typeface="Calibri"/>
              </a:rPr>
              <a:t>2D (~1980’s)</a:t>
            </a:r>
            <a:endParaRPr sz="1800" kern="1200">
              <a:ea typeface="+mn-ea"/>
              <a:cs typeface="+mn-cs"/>
            </a:endParaRPr>
          </a:p>
        </p:txBody>
      </p:sp>
      <p:sp>
        <p:nvSpPr>
          <p:cNvPr id="10" name="Shape 410">
            <a:extLst>
              <a:ext uri="{FF2B5EF4-FFF2-40B4-BE49-F238E27FC236}">
                <a16:creationId xmlns:a16="http://schemas.microsoft.com/office/drawing/2014/main" id="{4E10B369-895E-434A-8BBC-B0EAEE5DBBC9}"/>
              </a:ext>
            </a:extLst>
          </p:cNvPr>
          <p:cNvSpPr txBox="1"/>
          <p:nvPr/>
        </p:nvSpPr>
        <p:spPr>
          <a:xfrm>
            <a:off x="3995100" y="496603"/>
            <a:ext cx="1854900" cy="5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defTabSz="685800">
              <a:buSzPts val="1800"/>
            </a:pPr>
            <a:r>
              <a:rPr lang="en-US" sz="1800" kern="1200">
                <a:latin typeface="Calibri"/>
                <a:ea typeface="Calibri"/>
                <a:cs typeface="Calibri"/>
                <a:sym typeface="Calibri"/>
              </a:rPr>
              <a:t>Surface 3D (~1990’s)</a:t>
            </a:r>
            <a:endParaRPr sz="1800" kern="1200">
              <a:ea typeface="+mn-ea"/>
              <a:cs typeface="+mn-cs"/>
            </a:endParaRPr>
          </a:p>
        </p:txBody>
      </p:sp>
      <p:sp>
        <p:nvSpPr>
          <p:cNvPr id="11" name="Shape 411">
            <a:extLst>
              <a:ext uri="{FF2B5EF4-FFF2-40B4-BE49-F238E27FC236}">
                <a16:creationId xmlns:a16="http://schemas.microsoft.com/office/drawing/2014/main" id="{A605C281-F320-4294-96CB-B1A28FFC1983}"/>
              </a:ext>
            </a:extLst>
          </p:cNvPr>
          <p:cNvSpPr txBox="1"/>
          <p:nvPr/>
        </p:nvSpPr>
        <p:spPr>
          <a:xfrm>
            <a:off x="6281100" y="496603"/>
            <a:ext cx="2862900" cy="58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defTabSz="685800">
              <a:buSzPts val="1800"/>
            </a:pPr>
            <a:r>
              <a:rPr lang="en-US" sz="1800" kern="1200">
                <a:latin typeface="Calibri"/>
                <a:ea typeface="Calibri"/>
                <a:cs typeface="Calibri"/>
                <a:sym typeface="Calibri"/>
              </a:rPr>
              <a:t>Volume 3D = DVC (~2000’s)</a:t>
            </a:r>
            <a:endParaRPr sz="1800" kern="1200">
              <a:ea typeface="+mn-ea"/>
              <a:cs typeface="+mn-cs"/>
            </a:endParaRPr>
          </a:p>
        </p:txBody>
      </p:sp>
      <p:grpSp>
        <p:nvGrpSpPr>
          <p:cNvPr id="12" name="Shape 412">
            <a:extLst>
              <a:ext uri="{FF2B5EF4-FFF2-40B4-BE49-F238E27FC236}">
                <a16:creationId xmlns:a16="http://schemas.microsoft.com/office/drawing/2014/main" id="{B7520EDF-EB0A-434F-AAC3-CBD84880FAA0}"/>
              </a:ext>
            </a:extLst>
          </p:cNvPr>
          <p:cNvGrpSpPr/>
          <p:nvPr/>
        </p:nvGrpSpPr>
        <p:grpSpPr>
          <a:xfrm>
            <a:off x="923150" y="1148422"/>
            <a:ext cx="7345676" cy="3549200"/>
            <a:chOff x="862150" y="1594525"/>
            <a:chExt cx="7345676" cy="3549200"/>
          </a:xfrm>
        </p:grpSpPr>
        <p:pic>
          <p:nvPicPr>
            <p:cNvPr id="13" name="Shape 413">
              <a:extLst>
                <a:ext uri="{FF2B5EF4-FFF2-40B4-BE49-F238E27FC236}">
                  <a16:creationId xmlns:a16="http://schemas.microsoft.com/office/drawing/2014/main" id="{1D615BE0-FFB0-45DA-A60B-C8526913CB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4810"/>
            <a:stretch/>
          </p:blipFill>
          <p:spPr>
            <a:xfrm>
              <a:off x="949225" y="1594525"/>
              <a:ext cx="7258601" cy="3548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Shape 414">
              <a:extLst>
                <a:ext uri="{FF2B5EF4-FFF2-40B4-BE49-F238E27FC236}">
                  <a16:creationId xmlns:a16="http://schemas.microsoft.com/office/drawing/2014/main" id="{0B9DAFF7-8673-4D2A-9DAC-102CA76D15FB}"/>
                </a:ext>
              </a:extLst>
            </p:cNvPr>
            <p:cNvSpPr/>
            <p:nvPr/>
          </p:nvSpPr>
          <p:spPr>
            <a:xfrm>
              <a:off x="862150" y="4371700"/>
              <a:ext cx="1733100" cy="771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defTabSz="685800">
                <a:buSzPts val="1800"/>
              </a:pPr>
              <a:endParaRPr sz="18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415">
              <a:extLst>
                <a:ext uri="{FF2B5EF4-FFF2-40B4-BE49-F238E27FC236}">
                  <a16:creationId xmlns:a16="http://schemas.microsoft.com/office/drawing/2014/main" id="{22E80BF3-632F-4428-B06D-125F699FBFC2}"/>
                </a:ext>
              </a:extLst>
            </p:cNvPr>
            <p:cNvSpPr/>
            <p:nvPr/>
          </p:nvSpPr>
          <p:spPr>
            <a:xfrm>
              <a:off x="2595250" y="4798425"/>
              <a:ext cx="2812800" cy="345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defTabSz="685800">
                <a:buSzPts val="1800"/>
              </a:pPr>
              <a:endParaRPr sz="1800" kern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55215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7.4|8.8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2.2|10.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0715-16x9-Corp">
  <a:themeElements>
    <a:clrScheme name="2015-CorpColor-PPT">
      <a:dk1>
        <a:srgbClr val="000000"/>
      </a:dk1>
      <a:lt1>
        <a:srgbClr val="FFFFFF"/>
      </a:lt1>
      <a:dk2>
        <a:srgbClr val="262262"/>
      </a:dk2>
      <a:lt2>
        <a:srgbClr val="B6B8BA"/>
      </a:lt2>
      <a:accent1>
        <a:srgbClr val="2583D1"/>
      </a:accent1>
      <a:accent2>
        <a:srgbClr val="32642B"/>
      </a:accent2>
      <a:accent3>
        <a:srgbClr val="00548B"/>
      </a:accent3>
      <a:accent4>
        <a:srgbClr val="EE3134"/>
      </a:accent4>
      <a:accent5>
        <a:srgbClr val="555759"/>
      </a:accent5>
      <a:accent6>
        <a:srgbClr val="EBB220"/>
      </a:accent6>
      <a:hlink>
        <a:srgbClr val="00B0F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smtClean="0">
            <a:latin typeface="Arial" pitchFamily="1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24" charset="0"/>
          </a:defRPr>
        </a:defPPr>
      </a:lstStyle>
    </a:lnDef>
  </a:objectDefaults>
  <a:extraClrSchemeLst/>
  <a:custClrLst>
    <a:custClr name="Red 187">
      <a:srgbClr val="AD1E2D"/>
    </a:custClr>
    <a:custClr name="Orange 716">
      <a:srgbClr val="ED7700"/>
    </a:custClr>
    <a:custClr name="716 Light">
      <a:srgbClr val="EA9F54"/>
    </a:custClr>
    <a:custClr name="Green 390">
      <a:srgbClr val="7FBA00"/>
    </a:custClr>
    <a:custClr name="BlueGreen 7476">
      <a:srgbClr val="065056"/>
    </a:custClr>
    <a:custClr name="7476 Light">
      <a:srgbClr val="09757D"/>
    </a:custClr>
    <a:custClr name="629 Dark">
      <a:srgbClr val="3A9CB0"/>
    </a:custClr>
    <a:custClr name="Blue 284">
      <a:srgbClr val="6DABE4"/>
    </a:custClr>
    <a:custClr name="Purple 272">
      <a:srgbClr val="7474C1"/>
    </a:custClr>
    <a:custClr name="Purple 269">
      <a:srgbClr val="522D6D"/>
    </a:custClr>
  </a:custClrLst>
  <a:extLst>
    <a:ext uri="{05A4C25C-085E-4340-85A3-A5531E510DB2}">
      <thm15:themeFamily xmlns:thm15="http://schemas.microsoft.com/office/thememl/2012/main" name="ThermoFisher_Template_Internal_16x9.potx" id="{8CA5C629-8692-4909-B5C9-B4BBB8DB05DA}" vid="{067D3D2E-0B2D-4FA4-9DB3-40A9048582A3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015-CorpColor-PPT">
    <a:dk1>
      <a:srgbClr val="000000"/>
    </a:dk1>
    <a:lt1>
      <a:srgbClr val="FFFFFF"/>
    </a:lt1>
    <a:dk2>
      <a:srgbClr val="262262"/>
    </a:dk2>
    <a:lt2>
      <a:srgbClr val="B6B8BA"/>
    </a:lt2>
    <a:accent1>
      <a:srgbClr val="2583D1"/>
    </a:accent1>
    <a:accent2>
      <a:srgbClr val="32642B"/>
    </a:accent2>
    <a:accent3>
      <a:srgbClr val="00548B"/>
    </a:accent3>
    <a:accent4>
      <a:srgbClr val="EE3134"/>
    </a:accent4>
    <a:accent5>
      <a:srgbClr val="555759"/>
    </a:accent5>
    <a:accent6>
      <a:srgbClr val="EBB220"/>
    </a:accent6>
    <a:hlink>
      <a:srgbClr val="00B0F0"/>
    </a:hlink>
    <a:folHlink>
      <a:srgbClr val="FF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2458</Words>
  <Application>Microsoft Office PowerPoint</Application>
  <PresentationFormat>On-screen Show (16:9)</PresentationFormat>
  <Paragraphs>439</Paragraphs>
  <Slides>64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Arial</vt:lpstr>
      <vt:lpstr>Arial Unicode MS</vt:lpstr>
      <vt:lpstr>Calibri</vt:lpstr>
      <vt:lpstr>Courier New</vt:lpstr>
      <vt:lpstr>Lato</vt:lpstr>
      <vt:lpstr>Noto Sans Symbols</vt:lpstr>
      <vt:lpstr>Symbol</vt:lpstr>
      <vt:lpstr>Verdana</vt:lpstr>
      <vt:lpstr>Wingdings</vt:lpstr>
      <vt:lpstr>Office Theme</vt:lpstr>
      <vt:lpstr>Office Theme</vt:lpstr>
      <vt:lpstr>150715-16x9-Corp</vt:lpstr>
      <vt:lpstr>Meshing techniques for Global DVC analysis</vt:lpstr>
      <vt:lpstr>Program</vt:lpstr>
      <vt:lpstr>Introduction to Digital Volume Correlation and Avizo-DVC extension</vt:lpstr>
      <vt:lpstr>Why DVC is important?</vt:lpstr>
      <vt:lpstr>Why is DVC important ?</vt:lpstr>
      <vt:lpstr>History of DVC</vt:lpstr>
      <vt:lpstr>History : Technique evolution</vt:lpstr>
      <vt:lpstr>Digital Image Correlation</vt:lpstr>
      <vt:lpstr>Digital Image Correlation - developments</vt:lpstr>
      <vt:lpstr>Digital Volume Correlation</vt:lpstr>
      <vt:lpstr>How DVC works?</vt:lpstr>
      <vt:lpstr>1) Intro to Image Correlation</vt:lpstr>
      <vt:lpstr>Template Matching</vt:lpstr>
      <vt:lpstr>Image Correlation</vt:lpstr>
      <vt:lpstr>2) DVC Approaches</vt:lpstr>
      <vt:lpstr>Local Approach</vt:lpstr>
      <vt:lpstr>Global Approach</vt:lpstr>
      <vt:lpstr>DVC technical terms: contrast, spatial resolution</vt:lpstr>
      <vt:lpstr>Avizo® Digital Volume Correlation </vt:lpstr>
      <vt:lpstr>Avizo® Digital Volume Correlation </vt:lpstr>
      <vt:lpstr>Avizo® Digital Volume Correlation </vt:lpstr>
      <vt:lpstr>Critical parameters to consider when looking at DVC dataset </vt:lpstr>
      <vt:lpstr>Critical parameters to consider when looking at DVC dataset </vt:lpstr>
      <vt:lpstr>Critical parameters to consider when looking at DVC dataset </vt:lpstr>
      <vt:lpstr>Meshing for global DVC</vt:lpstr>
      <vt:lpstr>Case Study #1 : Tensile Test Generation of Global DVC mesh </vt:lpstr>
      <vt:lpstr>Load/Inspect data</vt:lpstr>
      <vt:lpstr>Max Displacement Estimation :</vt:lpstr>
      <vt:lpstr>Matrix segmentation :</vt:lpstr>
      <vt:lpstr>Side Note : Mathematical Morphology</vt:lpstr>
      <vt:lpstr>Object mask :</vt:lpstr>
      <vt:lpstr>Object mask :</vt:lpstr>
      <vt:lpstr>Surface skin generation :</vt:lpstr>
      <vt:lpstr>Side-Note : Suitable Size of elements for DVC</vt:lpstr>
      <vt:lpstr>Surface simplification :</vt:lpstr>
      <vt:lpstr>Surface check and Volume Mesh:</vt:lpstr>
      <vt:lpstr>Mesh is ready :</vt:lpstr>
      <vt:lpstr>Case Study #1 : Tensile Test DVC Computation</vt:lpstr>
      <vt:lpstr>DVC Computation :</vt:lpstr>
      <vt:lpstr>DVC Check :</vt:lpstr>
      <vt:lpstr>Case Study #1 : Tensile Test Visualisation of Results</vt:lpstr>
      <vt:lpstr>Tools for visualisation :</vt:lpstr>
      <vt:lpstr>Go through the results :</vt:lpstr>
      <vt:lpstr>Case Study #1 : Tensile Test Boundary Conditions Export To FE</vt:lpstr>
      <vt:lpstr>Extract DVC boundary conditions</vt:lpstr>
      <vt:lpstr>DVC-FE direct comparison: Uz</vt:lpstr>
      <vt:lpstr>DVC-FE direct comparison: e33</vt:lpstr>
      <vt:lpstr>Towards identification of material properties</vt:lpstr>
      <vt:lpstr>Case study 2 : Adaptive DVC approach applied to augmented vertebral bodies </vt:lpstr>
      <vt:lpstr>Vertebroplasty</vt:lpstr>
      <vt:lpstr>DVC of multiphase materials</vt:lpstr>
      <vt:lpstr>Local characteristic length scale over the whole sample</vt:lpstr>
      <vt:lpstr>Adaptive meshing</vt:lpstr>
      <vt:lpstr>Assess the efficacy and safety of vertebroplasty </vt:lpstr>
      <vt:lpstr>Summary </vt:lpstr>
      <vt:lpstr>Amira-Avizo software for Digital Volume Correlation :</vt:lpstr>
      <vt:lpstr>Extras</vt:lpstr>
      <vt:lpstr>Critical parameters to consider when looking at DVC dataset </vt:lpstr>
      <vt:lpstr>Critical parameters to consider when looking at DVC dataset </vt:lpstr>
      <vt:lpstr>PowerPoint Presentation</vt:lpstr>
      <vt:lpstr>Overview of Avizo XDigitalVolumeCorrelation </vt:lpstr>
      <vt:lpstr>Overview of Avizo XDigitalVolumeCorrelation </vt:lpstr>
      <vt:lpstr>Overview of Avizo XDigitalVolumeCorrelation </vt:lpstr>
      <vt:lpstr>Overview of Avizo XDigitalVolumeCorrelation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Cafe DVC Soleil</dc:title>
  <dc:creator>lcourtois</dc:creator>
  <cp:lastModifiedBy>Loic Courtois</cp:lastModifiedBy>
  <cp:revision>47</cp:revision>
  <dcterms:modified xsi:type="dcterms:W3CDTF">2019-09-06T14:46:43Z</dcterms:modified>
</cp:coreProperties>
</file>