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31"/>
  </p:notesMasterIdLst>
  <p:handoutMasterIdLst>
    <p:handoutMasterId r:id="rId32"/>
  </p:handoutMasterIdLst>
  <p:sldIdLst>
    <p:sldId id="257" r:id="rId2"/>
    <p:sldId id="418" r:id="rId3"/>
    <p:sldId id="578" r:id="rId4"/>
    <p:sldId id="580" r:id="rId5"/>
    <p:sldId id="582" r:id="rId6"/>
    <p:sldId id="583" r:id="rId7"/>
    <p:sldId id="594" r:id="rId8"/>
    <p:sldId id="596" r:id="rId9"/>
    <p:sldId id="599" r:id="rId10"/>
    <p:sldId id="601" r:id="rId11"/>
    <p:sldId id="600" r:id="rId12"/>
    <p:sldId id="393" r:id="rId13"/>
    <p:sldId id="394" r:id="rId14"/>
    <p:sldId id="520" r:id="rId15"/>
    <p:sldId id="555" r:id="rId16"/>
    <p:sldId id="564" r:id="rId17"/>
    <p:sldId id="440" r:id="rId18"/>
    <p:sldId id="498" r:id="rId19"/>
    <p:sldId id="566" r:id="rId20"/>
    <p:sldId id="401" r:id="rId21"/>
    <p:sldId id="531" r:id="rId22"/>
    <p:sldId id="403" r:id="rId23"/>
    <p:sldId id="405" r:id="rId24"/>
    <p:sldId id="568" r:id="rId25"/>
    <p:sldId id="492" r:id="rId26"/>
    <p:sldId id="493" r:id="rId27"/>
    <p:sldId id="501" r:id="rId28"/>
    <p:sldId id="502" r:id="rId29"/>
    <p:sldId id="591" r:id="rId30"/>
  </p:sldIdLst>
  <p:sldSz cx="9144000" cy="6858000" type="screen4x3"/>
  <p:notesSz cx="6805613" cy="9944100"/>
  <p:defaultTextStyle>
    <a:defPPr>
      <a:defRPr lang="en-US"/>
    </a:defPPr>
    <a:lvl1pPr algn="l" defTabSz="534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534988" indent="-77788" algn="l" defTabSz="534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071563" indent="-157163" algn="l" defTabSz="534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608138" indent="-236538" algn="l" defTabSz="534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144713" indent="-315913" algn="l" defTabSz="534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84">
          <p15:clr>
            <a:srgbClr val="A4A3A4"/>
          </p15:clr>
        </p15:guide>
        <p15:guide id="2" orient="horz" pos="4109">
          <p15:clr>
            <a:srgbClr val="A4A3A4"/>
          </p15:clr>
        </p15:guide>
        <p15:guide id="3" orient="horz" pos="3835">
          <p15:clr>
            <a:srgbClr val="A4A3A4"/>
          </p15:clr>
        </p15:guide>
        <p15:guide id="4" orient="horz" pos="277">
          <p15:clr>
            <a:srgbClr val="A4A3A4"/>
          </p15:clr>
        </p15:guide>
        <p15:guide id="5" orient="horz" pos="527">
          <p15:clr>
            <a:srgbClr val="A4A3A4"/>
          </p15:clr>
        </p15:guide>
        <p15:guide id="6" orient="horz" pos="779">
          <p15:clr>
            <a:srgbClr val="A4A3A4"/>
          </p15:clr>
        </p15:guide>
        <p15:guide id="7" orient="horz" pos="1668">
          <p15:clr>
            <a:srgbClr val="A4A3A4"/>
          </p15:clr>
        </p15:guide>
        <p15:guide id="8" orient="horz" pos="1087">
          <p15:clr>
            <a:srgbClr val="A4A3A4"/>
          </p15:clr>
        </p15:guide>
        <p15:guide id="9" pos="5489">
          <p15:clr>
            <a:srgbClr val="A4A3A4"/>
          </p15:clr>
        </p15:guide>
        <p15:guide id="10" pos="275">
          <p15:clr>
            <a:srgbClr val="A4A3A4"/>
          </p15:clr>
        </p15:guide>
        <p15:guide id="11" pos="2880">
          <p15:clr>
            <a:srgbClr val="A4A3A4"/>
          </p15:clr>
        </p15:guide>
        <p15:guide id="12" pos="4062">
          <p15:clr>
            <a:srgbClr val="A4A3A4"/>
          </p15:clr>
        </p15:guide>
        <p15:guide id="13" pos="15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990"/>
    <a:srgbClr val="FF0000"/>
    <a:srgbClr val="FFCCCC"/>
    <a:srgbClr val="A7A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49" autoAdjust="0"/>
    <p:restoredTop sz="94614" autoAdjust="0"/>
  </p:normalViewPr>
  <p:slideViewPr>
    <p:cSldViewPr snapToGrid="0" snapToObjects="1">
      <p:cViewPr varScale="1">
        <p:scale>
          <a:sx n="111" d="100"/>
          <a:sy n="111" d="100"/>
        </p:scale>
        <p:origin x="822" y="108"/>
      </p:cViewPr>
      <p:guideLst>
        <p:guide orient="horz" pos="3684"/>
        <p:guide orient="horz" pos="4109"/>
        <p:guide orient="horz" pos="3835"/>
        <p:guide orient="horz" pos="277"/>
        <p:guide orient="horz" pos="527"/>
        <p:guide orient="horz" pos="779"/>
        <p:guide orient="horz" pos="1668"/>
        <p:guide orient="horz" pos="1087"/>
        <p:guide pos="5489"/>
        <p:guide pos="275"/>
        <p:guide pos="2880"/>
        <p:guide pos="4062"/>
        <p:guide pos="15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952" y="7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3643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3643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5787D2F-8703-4129-B7BD-8787091AA3CC}" type="datetimeFigureOut">
              <a:rPr lang="en-GB"/>
              <a:pPr>
                <a:defRPr/>
              </a:pPr>
              <a:t>11/09/2018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24223D-6F5A-4912-86C6-2FE7CBFFD1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12637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3643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3643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998034-DBAA-4ED0-9CB8-53BB25300338}" type="datetimeFigureOut">
              <a:rPr lang="en-US"/>
              <a:pPr>
                <a:defRPr/>
              </a:pPr>
              <a:t>9/11/2018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3643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1A215F-1E5D-45AA-A338-04CD43B211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2407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988"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1563"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8138"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4713" algn="l" defTabSz="534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536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536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536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536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2C41970-2B10-407D-9BEB-C96B1C36AD69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952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6" y="271465"/>
            <a:ext cx="8285163" cy="2230437"/>
          </a:xfrm>
        </p:spPr>
        <p:txBody>
          <a:bodyPr>
            <a:noAutofit/>
          </a:bodyPr>
          <a:lstStyle>
            <a:lvl1pPr>
              <a:lnSpc>
                <a:spcPts val="7213"/>
              </a:lnSpc>
              <a:defRPr sz="60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625" y="2638427"/>
            <a:ext cx="8285164" cy="4701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581"/>
              </a:lnSpc>
              <a:spcBef>
                <a:spcPts val="0"/>
              </a:spcBef>
              <a:buNone/>
              <a:defRPr sz="2300" b="1" i="0" baseline="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0214" y="6430963"/>
            <a:ext cx="2692400" cy="177800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>
              <a:buNone/>
              <a:defRPr sz="900" b="0">
                <a:solidFill>
                  <a:srgbClr val="004990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8625" y="3567961"/>
            <a:ext cx="8283575" cy="3586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30213" y="3957781"/>
            <a:ext cx="8283575" cy="552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03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215" y="376241"/>
            <a:ext cx="7837487" cy="769937"/>
          </a:xfrm>
        </p:spPr>
        <p:txBody>
          <a:bodyPr>
            <a:noAutofit/>
          </a:bodyPr>
          <a:lstStyle>
            <a:lvl1pPr>
              <a:defRPr sz="2900" b="1" i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0214" y="6430963"/>
            <a:ext cx="2692400" cy="177800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>
              <a:buNone/>
              <a:defRPr sz="900" b="0">
                <a:solidFill>
                  <a:srgbClr val="004990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428624" y="1152000"/>
            <a:ext cx="8275638" cy="468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267700" y="411163"/>
            <a:ext cx="436563" cy="365125"/>
          </a:xfrm>
        </p:spPr>
        <p:txBody>
          <a:bodyPr/>
          <a:lstStyle>
            <a:lvl1pPr>
              <a:defRPr/>
            </a:lvl1pPr>
          </a:lstStyle>
          <a:p>
            <a:fld id="{66A4BB32-31CA-402E-BC76-71848E19098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251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A3059-762E-4709-AC3A-F1DDBA927BE8}" type="datetimeFigureOut">
              <a:rPr lang="en-GB" smtClean="0"/>
              <a:t>11/09/2018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0AE2-12D0-477F-B83D-4DB3E54944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91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30213" y="371475"/>
            <a:ext cx="6856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5638" y="409575"/>
            <a:ext cx="428625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95B4"/>
                </a:solidFill>
                <a:latin typeface="Arial" panose="020B0604020202020204" pitchFamily="34" charset="0"/>
              </a:defRPr>
            </a:lvl1pPr>
          </a:lstStyle>
          <a:p>
            <a:fld id="{41654A33-6FD4-4A5D-90D0-33C7EE9760C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029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428625" y="1152525"/>
            <a:ext cx="8275638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  <a:endParaRPr lang="en-GB" alt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6" r:id="rId2"/>
    <p:sldLayoutId id="214748392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534988" rtl="0" eaLnBrk="0" fontAlgn="base" hangingPunct="0">
        <a:lnSpc>
          <a:spcPts val="3288"/>
        </a:lnSpc>
        <a:spcBef>
          <a:spcPct val="0"/>
        </a:spcBef>
        <a:spcAft>
          <a:spcPct val="0"/>
        </a:spcAft>
        <a:defRPr sz="2900" b="1" kern="1200">
          <a:solidFill>
            <a:schemeClr val="tx2">
              <a:lumMod val="75000"/>
            </a:schemeClr>
          </a:solidFill>
          <a:latin typeface="Arial"/>
          <a:ea typeface="+mj-ea"/>
          <a:cs typeface="Arial"/>
        </a:defRPr>
      </a:lvl1pPr>
      <a:lvl2pPr algn="l" defTabSz="534988" rtl="0" eaLnBrk="0" fontAlgn="base" hangingPunct="0">
        <a:lnSpc>
          <a:spcPts val="3288"/>
        </a:lnSpc>
        <a:spcBef>
          <a:spcPct val="0"/>
        </a:spcBef>
        <a:spcAft>
          <a:spcPct val="0"/>
        </a:spcAft>
        <a:defRPr sz="2900" b="1">
          <a:solidFill>
            <a:schemeClr val="accent2"/>
          </a:solidFill>
          <a:latin typeface="Arial" pitchFamily="34" charset="0"/>
          <a:cs typeface="Arial" pitchFamily="34" charset="0"/>
        </a:defRPr>
      </a:lvl2pPr>
      <a:lvl3pPr algn="l" defTabSz="534988" rtl="0" eaLnBrk="0" fontAlgn="base" hangingPunct="0">
        <a:lnSpc>
          <a:spcPts val="3288"/>
        </a:lnSpc>
        <a:spcBef>
          <a:spcPct val="0"/>
        </a:spcBef>
        <a:spcAft>
          <a:spcPct val="0"/>
        </a:spcAft>
        <a:defRPr sz="2900" b="1">
          <a:solidFill>
            <a:schemeClr val="accent2"/>
          </a:solidFill>
          <a:latin typeface="Arial" pitchFamily="34" charset="0"/>
          <a:cs typeface="Arial" pitchFamily="34" charset="0"/>
        </a:defRPr>
      </a:lvl3pPr>
      <a:lvl4pPr algn="l" defTabSz="534988" rtl="0" eaLnBrk="0" fontAlgn="base" hangingPunct="0">
        <a:lnSpc>
          <a:spcPts val="3288"/>
        </a:lnSpc>
        <a:spcBef>
          <a:spcPct val="0"/>
        </a:spcBef>
        <a:spcAft>
          <a:spcPct val="0"/>
        </a:spcAft>
        <a:defRPr sz="2900" b="1">
          <a:solidFill>
            <a:schemeClr val="accent2"/>
          </a:solidFill>
          <a:latin typeface="Arial" pitchFamily="34" charset="0"/>
          <a:cs typeface="Arial" pitchFamily="34" charset="0"/>
        </a:defRPr>
      </a:lvl4pPr>
      <a:lvl5pPr algn="l" defTabSz="534988" rtl="0" eaLnBrk="0" fontAlgn="base" hangingPunct="0">
        <a:lnSpc>
          <a:spcPts val="3288"/>
        </a:lnSpc>
        <a:spcBef>
          <a:spcPct val="0"/>
        </a:spcBef>
        <a:spcAft>
          <a:spcPct val="0"/>
        </a:spcAft>
        <a:defRPr sz="2900" b="1">
          <a:solidFill>
            <a:schemeClr val="accent2"/>
          </a:solidFill>
          <a:latin typeface="Arial" pitchFamily="34" charset="0"/>
          <a:cs typeface="Arial" pitchFamily="34" charset="0"/>
        </a:defRPr>
      </a:lvl5pPr>
      <a:lvl6pPr marL="457200" algn="l" defTabSz="534988" rtl="0" fontAlgn="base">
        <a:lnSpc>
          <a:spcPts val="3288"/>
        </a:lnSpc>
        <a:spcBef>
          <a:spcPct val="0"/>
        </a:spcBef>
        <a:spcAft>
          <a:spcPct val="0"/>
        </a:spcAft>
        <a:defRPr sz="2900" b="1">
          <a:solidFill>
            <a:schemeClr val="accent2"/>
          </a:solidFill>
          <a:latin typeface="Arial" pitchFamily="34" charset="0"/>
          <a:cs typeface="Arial" pitchFamily="34" charset="0"/>
        </a:defRPr>
      </a:lvl6pPr>
      <a:lvl7pPr marL="914400" algn="l" defTabSz="534988" rtl="0" fontAlgn="base">
        <a:lnSpc>
          <a:spcPts val="3288"/>
        </a:lnSpc>
        <a:spcBef>
          <a:spcPct val="0"/>
        </a:spcBef>
        <a:spcAft>
          <a:spcPct val="0"/>
        </a:spcAft>
        <a:defRPr sz="2900" b="1">
          <a:solidFill>
            <a:schemeClr val="accent2"/>
          </a:solidFill>
          <a:latin typeface="Arial" pitchFamily="34" charset="0"/>
          <a:cs typeface="Arial" pitchFamily="34" charset="0"/>
        </a:defRPr>
      </a:lvl7pPr>
      <a:lvl8pPr marL="1371600" algn="l" defTabSz="534988" rtl="0" fontAlgn="base">
        <a:lnSpc>
          <a:spcPts val="3288"/>
        </a:lnSpc>
        <a:spcBef>
          <a:spcPct val="0"/>
        </a:spcBef>
        <a:spcAft>
          <a:spcPct val="0"/>
        </a:spcAft>
        <a:defRPr sz="2900" b="1">
          <a:solidFill>
            <a:schemeClr val="accent2"/>
          </a:solidFill>
          <a:latin typeface="Arial" pitchFamily="34" charset="0"/>
          <a:cs typeface="Arial" pitchFamily="34" charset="0"/>
        </a:defRPr>
      </a:lvl8pPr>
      <a:lvl9pPr marL="1828800" algn="l" defTabSz="534988" rtl="0" fontAlgn="base">
        <a:lnSpc>
          <a:spcPts val="3288"/>
        </a:lnSpc>
        <a:spcBef>
          <a:spcPct val="0"/>
        </a:spcBef>
        <a:spcAft>
          <a:spcPct val="0"/>
        </a:spcAft>
        <a:defRPr sz="2900" b="1">
          <a:solidFill>
            <a:schemeClr val="accent2"/>
          </a:solidFill>
          <a:latin typeface="Arial" pitchFamily="34" charset="0"/>
          <a:cs typeface="Arial" pitchFamily="34" charset="0"/>
        </a:defRPr>
      </a:lvl9pPr>
    </p:titleStyle>
    <p:bodyStyle>
      <a:lvl1pPr marL="328613" indent="-304800" algn="l" defTabSz="534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2"/>
          </a:solidFill>
          <a:latin typeface="Arial"/>
          <a:ea typeface="+mn-ea"/>
          <a:cs typeface="Arial"/>
        </a:defRPr>
      </a:lvl1pPr>
      <a:lvl2pPr marL="703263" indent="-363538" algn="l" defTabSz="534988" rtl="0" eaLnBrk="0" fontAlgn="base" hangingPunct="0">
        <a:spcBef>
          <a:spcPct val="20000"/>
        </a:spcBef>
        <a:spcAft>
          <a:spcPct val="0"/>
        </a:spcAft>
        <a:buFont typeface="Lucida Grande"/>
        <a:buChar char="-"/>
        <a:defRPr sz="2300" kern="1200">
          <a:solidFill>
            <a:schemeClr val="tx2"/>
          </a:solidFill>
          <a:latin typeface="Arial"/>
          <a:ea typeface="+mn-ea"/>
          <a:cs typeface="Arial"/>
        </a:defRPr>
      </a:lvl2pPr>
      <a:lvl3pPr marL="952500" indent="-260350" algn="l" defTabSz="5349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2"/>
          </a:solidFill>
          <a:latin typeface="Arial"/>
          <a:ea typeface="+mn-ea"/>
          <a:cs typeface="Arial"/>
        </a:defRPr>
      </a:lvl3pPr>
      <a:lvl4pPr marL="1327150" indent="-396875" algn="l" defTabSz="534988" rtl="0" eaLnBrk="0" fontAlgn="base" hangingPunct="0">
        <a:spcBef>
          <a:spcPct val="20000"/>
        </a:spcBef>
        <a:spcAft>
          <a:spcPct val="0"/>
        </a:spcAft>
        <a:buFont typeface="Lucida Grande"/>
        <a:buChar char="-"/>
        <a:defRPr sz="2300" kern="1200">
          <a:solidFill>
            <a:schemeClr val="tx2"/>
          </a:solidFill>
          <a:latin typeface="Arial"/>
          <a:ea typeface="+mn-ea"/>
          <a:cs typeface="Arial"/>
        </a:defRPr>
      </a:lvl4pPr>
      <a:lvl5pPr marL="1677988" indent="-350838" algn="l" defTabSz="534988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300" kern="1200">
          <a:solidFill>
            <a:schemeClr val="tx2"/>
          </a:solidFill>
          <a:latin typeface="Arial"/>
          <a:ea typeface="+mn-ea"/>
          <a:cs typeface="Arial"/>
        </a:defRPr>
      </a:lvl5pPr>
      <a:lvl6pPr marL="2950380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428625" y="5856192"/>
            <a:ext cx="8283575" cy="358775"/>
          </a:xfrm>
        </p:spPr>
        <p:txBody>
          <a:bodyPr>
            <a:normAutofit/>
          </a:bodyPr>
          <a:lstStyle/>
          <a:p>
            <a:pPr marL="23813" indent="0" eaLnBrk="1" hangingPunct="1">
              <a:buNone/>
              <a:defRPr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GB" sz="1400" baseline="30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eptember 2018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4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430214" y="1667059"/>
            <a:ext cx="8404225" cy="1204912"/>
          </a:xfrm>
        </p:spPr>
        <p:txBody>
          <a:bodyPr>
            <a:noAutofit/>
          </a:bodyPr>
          <a:lstStyle/>
          <a:p>
            <a:pPr marL="23813" indent="0" eaLnBrk="1" hangingPunct="1">
              <a:spcBef>
                <a:spcPct val="0"/>
              </a:spcBef>
              <a:buNone/>
            </a:pPr>
            <a:r>
              <a:rPr lang="en-GB" altLang="en-US" sz="4000" b="1" dirty="0" smtClean="0">
                <a:solidFill>
                  <a:srgbClr val="004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CT and IBFEM to inform the additive manufacture process </a:t>
            </a:r>
          </a:p>
          <a:p>
            <a:pPr marL="23813" indent="0" eaLnBrk="1" hangingPunct="1">
              <a:spcBef>
                <a:spcPct val="0"/>
              </a:spcBef>
              <a:buNone/>
            </a:pPr>
            <a:endParaRPr lang="en-GB" altLang="en-US" sz="2800" b="1" dirty="0" smtClean="0">
              <a:solidFill>
                <a:srgbClr val="004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813" indent="0" eaLnBrk="1" hangingPunct="1">
              <a:spcBef>
                <a:spcPct val="0"/>
              </a:spcBef>
              <a:buNone/>
            </a:pPr>
            <a:r>
              <a:rPr lang="en-GB" altLang="en-US" sz="2800" b="1" dirty="0" smtClean="0">
                <a:solidFill>
                  <a:srgbClr val="004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EBM of Ti-6Al-4V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30214" y="4625826"/>
            <a:ext cx="6717346" cy="99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normAutofit/>
          </a:bodyPr>
          <a:lstStyle>
            <a:lvl1pPr marL="328613" indent="-304800" algn="l" defTabSz="534988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03263" indent="-363538" algn="l" defTabSz="534988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952500" indent="-260350" algn="l" defTabSz="534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327150" indent="-396875" algn="l" defTabSz="534988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677988" indent="-350838" algn="l" defTabSz="534988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3" indent="0">
              <a:buFont typeface="Arial" panose="020B0604020202020204" pitchFamily="34" charset="0"/>
              <a:buNone/>
            </a:pPr>
            <a:r>
              <a:rPr lang="en-GB" i="1" dirty="0" smtClean="0">
                <a:solidFill>
                  <a:schemeClr val="tx2"/>
                </a:solidFill>
              </a:rPr>
              <a:t>S Tammas-Williams</a:t>
            </a:r>
          </a:p>
          <a:p>
            <a:pPr marL="23813" indent="0">
              <a:buNone/>
            </a:pPr>
            <a:r>
              <a:rPr lang="en-GB" i="1" dirty="0" smtClean="0">
                <a:solidFill>
                  <a:schemeClr val="tx2"/>
                </a:solidFill>
              </a:rPr>
              <a:t>F </a:t>
            </a:r>
            <a:r>
              <a:rPr lang="en-GB" i="1" dirty="0" err="1" smtClean="0">
                <a:solidFill>
                  <a:schemeClr val="tx2"/>
                </a:solidFill>
              </a:rPr>
              <a:t>Derguti</a:t>
            </a:r>
            <a:r>
              <a:rPr lang="en-GB" i="1" dirty="0" smtClean="0">
                <a:solidFill>
                  <a:schemeClr val="tx2"/>
                </a:solidFill>
              </a:rPr>
              <a:t>, </a:t>
            </a:r>
            <a:r>
              <a:rPr lang="en-GB" i="1" dirty="0" smtClean="0">
                <a:solidFill>
                  <a:schemeClr val="tx2"/>
                </a:solidFill>
              </a:rPr>
              <a:t>F Leonard</a:t>
            </a:r>
            <a:r>
              <a:rPr lang="en-GB" i="1" dirty="0" smtClean="0">
                <a:solidFill>
                  <a:schemeClr val="tx2"/>
                </a:solidFill>
              </a:rPr>
              <a:t>, </a:t>
            </a:r>
            <a:r>
              <a:rPr lang="en-GB" i="1" dirty="0" smtClean="0">
                <a:solidFill>
                  <a:schemeClr val="tx2"/>
                </a:solidFill>
              </a:rPr>
              <a:t>PB Prangnell</a:t>
            </a:r>
            <a:r>
              <a:rPr lang="en-GB" i="1" dirty="0" smtClean="0">
                <a:solidFill>
                  <a:schemeClr val="tx2"/>
                </a:solidFill>
              </a:rPr>
              <a:t>, </a:t>
            </a:r>
            <a:r>
              <a:rPr lang="en-GB" i="1" dirty="0" smtClean="0">
                <a:solidFill>
                  <a:schemeClr val="tx2"/>
                </a:solidFill>
              </a:rPr>
              <a:t>I Todd, </a:t>
            </a:r>
            <a:r>
              <a:rPr lang="en-GB" i="1" dirty="0" smtClean="0">
                <a:solidFill>
                  <a:schemeClr val="tx2"/>
                </a:solidFill>
              </a:rPr>
              <a:t>PJ </a:t>
            </a:r>
            <a:r>
              <a:rPr lang="en-GB" i="1" dirty="0" smtClean="0">
                <a:solidFill>
                  <a:schemeClr val="tx2"/>
                </a:solidFill>
              </a:rPr>
              <a:t>Withers, H Zhao</a:t>
            </a:r>
          </a:p>
        </p:txBody>
      </p:sp>
      <p:pic>
        <p:nvPicPr>
          <p:cNvPr id="2050" name="Picture 2" descr="Image result for manchester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19" y="0"/>
            <a:ext cx="3053581" cy="129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heffield university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" y="62310"/>
            <a:ext cx="2857500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ljmu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0"/>
          <a:stretch/>
        </p:blipFill>
        <p:spPr bwMode="auto">
          <a:xfrm>
            <a:off x="3114064" y="62310"/>
            <a:ext cx="2742605" cy="96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Correlate sizes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307923"/>
            <a:ext cx="7886700" cy="33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Only gas pores reopen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711" y="1152525"/>
            <a:ext cx="6845466" cy="46942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0AE2-12D0-477F-B83D-4DB3E549449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5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529796" cy="1325563"/>
          </a:xfrm>
        </p:spPr>
        <p:txBody>
          <a:bodyPr/>
          <a:lstStyle/>
          <a:p>
            <a:r>
              <a:rPr lang="en-GB" dirty="0" smtClean="0"/>
              <a:t>Life against defect size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5" y="1294730"/>
            <a:ext cx="8275638" cy="44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 against defect size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440" y="1825625"/>
            <a:ext cx="6807119" cy="4351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845" y="6311899"/>
            <a:ext cx="437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√A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 = 10</a:t>
            </a:r>
            <a:r>
              <a:rPr lang="en-GB" baseline="30000" dirty="0">
                <a:latin typeface="Arial" panose="020B0604020202020204" pitchFamily="34" charset="0"/>
                <a:ea typeface="Calibri" panose="020F0502020204030204" pitchFamily="34" charset="0"/>
              </a:rPr>
              <a:t>5.1(±0.2)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 · </a:t>
            </a:r>
            <a:r>
              <a:rPr lang="en-GB" i="1" dirty="0" err="1">
                <a:latin typeface="Arial" panose="020B0604020202020204" pitchFamily="34" charset="0"/>
                <a:ea typeface="Calibri" panose="020F0502020204030204" pitchFamily="34" charset="0"/>
              </a:rPr>
              <a:t>N</a:t>
            </a:r>
            <a:r>
              <a:rPr lang="en-GB" i="1" baseline="-25000" dirty="0" err="1">
                <a:latin typeface="Arial" panose="020B0604020202020204" pitchFamily="34" charset="0"/>
                <a:ea typeface="Calibri" panose="020F0502020204030204" pitchFamily="34" charset="0"/>
              </a:rPr>
              <a:t>f</a:t>
            </a:r>
            <a:r>
              <a:rPr lang="en-GB" i="1" baseline="-25000" dirty="0"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GB" baseline="30000" dirty="0">
                <a:latin typeface="Arial" panose="020B0604020202020204" pitchFamily="34" charset="0"/>
                <a:ea typeface="Calibri" panose="020F0502020204030204" pitchFamily="34" charset="0"/>
              </a:rPr>
              <a:t>-0.67(±0.04)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en-GB" i="1" dirty="0" smtClean="0">
                <a:latin typeface="Arial" panose="020B0604020202020204" pitchFamily="34" charset="0"/>
                <a:ea typeface="Calibri" panose="020F0502020204030204" pitchFamily="34" charset="0"/>
              </a:rPr>
              <a:t>R</a:t>
            </a:r>
            <a:r>
              <a:rPr lang="en-GB" baseline="30000" dirty="0" smtClean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GB" dirty="0" smtClean="0">
                <a:latin typeface="Arial" panose="020B0604020202020204" pitchFamily="34" charset="0"/>
                <a:ea typeface="Calibri" panose="020F0502020204030204" pitchFamily="34" charset="0"/>
              </a:rPr>
              <a:t> = 0.99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00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mbgm6st3\SkyDrive\Pictures\Camera Roll\WP_20130925_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3" t="16463" r="37132" b="14446"/>
          <a:stretch/>
        </p:blipFill>
        <p:spPr bwMode="auto">
          <a:xfrm>
            <a:off x="1219606" y="2230066"/>
            <a:ext cx="927461" cy="335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627076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Why this pore?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2150357"/>
            <a:ext cx="5829300" cy="38635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3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3591" r="36957" b="8659"/>
          <a:stretch/>
        </p:blipFill>
        <p:spPr bwMode="auto">
          <a:xfrm>
            <a:off x="3311912" y="2043793"/>
            <a:ext cx="1597545" cy="311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3873887" y="5397053"/>
            <a:ext cx="8991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861457" y="2244794"/>
            <a:ext cx="2012430" cy="11052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873637" y="4155622"/>
            <a:ext cx="2000250" cy="9038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73887" y="5411340"/>
            <a:ext cx="899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mm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581" y="2043793"/>
            <a:ext cx="3104800" cy="4351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481" y="1449977"/>
            <a:ext cx="400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There are hundreds!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7939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D0D2D3"/>
              </a:clrFrom>
              <a:clrTo>
                <a:srgbClr val="D0D2D3">
                  <a:alpha val="0"/>
                </a:srgbClr>
              </a:clrTo>
            </a:clrChange>
          </a:blip>
          <a:srcRect r="11521"/>
          <a:stretch/>
        </p:blipFill>
        <p:spPr>
          <a:xfrm>
            <a:off x="1056543" y="3219354"/>
            <a:ext cx="7322201" cy="541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6307"/>
          <a:stretch/>
        </p:blipFill>
        <p:spPr>
          <a:xfrm>
            <a:off x="903151" y="1984199"/>
            <a:ext cx="5137587" cy="544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0D2D3"/>
              </a:clrFrom>
              <a:clrTo>
                <a:srgbClr val="D0D2D3">
                  <a:alpha val="0"/>
                </a:srgbClr>
              </a:clrTo>
            </a:clrChange>
          </a:blip>
          <a:srcRect r="9905" b="14450"/>
          <a:stretch/>
        </p:blipFill>
        <p:spPr>
          <a:xfrm>
            <a:off x="1075509" y="4252822"/>
            <a:ext cx="5591648" cy="38922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371475"/>
            <a:ext cx="7266587" cy="457200"/>
          </a:xfrm>
        </p:spPr>
        <p:txBody>
          <a:bodyPr/>
          <a:lstStyle/>
          <a:p>
            <a:r>
              <a:rPr lang="en-GB" dirty="0"/>
              <a:t>Are all pores created equal?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48" y="1120021"/>
            <a:ext cx="202692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78" y="1526532"/>
            <a:ext cx="2964180" cy="243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94" y="2716256"/>
            <a:ext cx="8275320" cy="251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D0D2D3"/>
              </a:clrFrom>
              <a:clrTo>
                <a:srgbClr val="D0D2D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894" y="3840149"/>
            <a:ext cx="4008120" cy="2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0D2D3"/>
              </a:clrFrom>
              <a:clrTo>
                <a:srgbClr val="D0D2D3">
                  <a:alpha val="0"/>
                </a:srgbClr>
              </a:clrTo>
            </a:clrChange>
          </a:blip>
          <a:srcRect r="11521"/>
          <a:stretch/>
        </p:blipFill>
        <p:spPr bwMode="auto">
          <a:xfrm>
            <a:off x="1056543" y="3219354"/>
            <a:ext cx="7322201" cy="5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0AE2-12D0-477F-B83D-4DB3E5494492}" type="slidenum">
              <a:rPr lang="en-GB" smtClean="0"/>
              <a:t>16</a:t>
            </a:fld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371475"/>
            <a:ext cx="7266587" cy="457200"/>
          </a:xfrm>
        </p:spPr>
        <p:txBody>
          <a:bodyPr/>
          <a:lstStyle/>
          <a:p>
            <a:r>
              <a:rPr lang="en-GB" dirty="0"/>
              <a:t>Are all pores created equal?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7" y="1042858"/>
            <a:ext cx="4701222" cy="1810305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6521" y="3682435"/>
            <a:ext cx="4153989" cy="285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363515" y="3682435"/>
            <a:ext cx="1497285" cy="51055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063506" y="3682435"/>
            <a:ext cx="1059083" cy="169946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82733" y="3780896"/>
            <a:ext cx="4034084" cy="274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6106842" y="3738198"/>
            <a:ext cx="0" cy="14152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39143" y="2729683"/>
            <a:ext cx="0" cy="52251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76478" y="1255512"/>
            <a:ext cx="2113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Simple empirical relationship based on idealised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9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Crack initiation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0" y="1755058"/>
            <a:ext cx="8138092" cy="5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8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D0D2D3"/>
              </a:clrFrom>
              <a:clrTo>
                <a:srgbClr val="D0D2D3">
                  <a:alpha val="0"/>
                </a:srgbClr>
              </a:clrTo>
            </a:clrChange>
          </a:blip>
          <a:srcRect r="11521"/>
          <a:stretch/>
        </p:blipFill>
        <p:spPr>
          <a:xfrm>
            <a:off x="1056543" y="3219354"/>
            <a:ext cx="7322201" cy="5417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0AE2-12D0-477F-B83D-4DB3E5494492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6307"/>
          <a:stretch/>
        </p:blipFill>
        <p:spPr>
          <a:xfrm>
            <a:off x="903151" y="1984199"/>
            <a:ext cx="5137587" cy="544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0D2D3"/>
              </a:clrFrom>
              <a:clrTo>
                <a:srgbClr val="D0D2D3">
                  <a:alpha val="0"/>
                </a:srgbClr>
              </a:clrTo>
            </a:clrChange>
          </a:blip>
          <a:srcRect r="9905" b="14450"/>
          <a:stretch/>
        </p:blipFill>
        <p:spPr>
          <a:xfrm>
            <a:off x="1075509" y="4252822"/>
            <a:ext cx="5591648" cy="38922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371475"/>
            <a:ext cx="7266587" cy="457200"/>
          </a:xfrm>
        </p:spPr>
        <p:txBody>
          <a:bodyPr/>
          <a:lstStyle/>
          <a:p>
            <a:r>
              <a:rPr lang="en-GB" dirty="0" smtClean="0"/>
              <a:t>Crack initiation can be predicted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48" y="1120021"/>
            <a:ext cx="202692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78" y="1526532"/>
            <a:ext cx="2964180" cy="243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94" y="2716256"/>
            <a:ext cx="8275320" cy="251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D0D2D3"/>
              </a:clrFrom>
              <a:clrTo>
                <a:srgbClr val="D0D2D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894" y="3840149"/>
            <a:ext cx="4008120" cy="220980"/>
          </a:xfrm>
          <a:prstGeom prst="rect">
            <a:avLst/>
          </a:prstGeom>
        </p:spPr>
      </p:pic>
      <p:pic>
        <p:nvPicPr>
          <p:cNvPr id="15" name="Content Placeholder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9825" y="4854530"/>
            <a:ext cx="8275638" cy="19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46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Crack growth imaged by CT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294" y="2085181"/>
            <a:ext cx="7734300" cy="28289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0AE2-12D0-477F-B83D-4DB3E5494492}" type="slidenum">
              <a:rPr lang="en-GB" smtClean="0"/>
              <a:t>19</a:t>
            </a:fld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082800" y="5346700"/>
            <a:ext cx="5613400" cy="0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48922" y="5363797"/>
            <a:ext cx="32811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Increasing number of cycles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7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5" y="1753320"/>
            <a:ext cx="8275638" cy="40499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0213" y="371475"/>
            <a:ext cx="7868398" cy="457200"/>
          </a:xfrm>
        </p:spPr>
        <p:txBody>
          <a:bodyPr/>
          <a:lstStyle/>
          <a:p>
            <a:r>
              <a:rPr lang="en-GB" dirty="0" smtClean="0"/>
              <a:t>Fatigue crack </a:t>
            </a:r>
            <a:r>
              <a:rPr lang="en-GB" dirty="0" smtClean="0"/>
              <a:t>initiation mainly from pores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6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Crack growth imaged by 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961" b="786"/>
          <a:stretch/>
        </p:blipFill>
        <p:spPr>
          <a:xfrm>
            <a:off x="214312" y="2316114"/>
            <a:ext cx="7580984" cy="3960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92282" b="786"/>
          <a:stretch/>
        </p:blipFill>
        <p:spPr bwMode="auto">
          <a:xfrm>
            <a:off x="8009888" y="2316114"/>
            <a:ext cx="913636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7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48550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Influence of Pores on Crack Growth Rate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1628180"/>
            <a:ext cx="7302500" cy="3672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0903" y="5300908"/>
            <a:ext cx="19034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103k</a:t>
            </a:r>
            <a:r>
              <a:rPr lang="en-GB" sz="1350" dirty="0"/>
              <a:t> </a:t>
            </a:r>
            <a:r>
              <a:rPr lang="en-GB" sz="2100" dirty="0"/>
              <a:t>Cycles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4133" y="5295578"/>
            <a:ext cx="19034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104k</a:t>
            </a:r>
            <a:r>
              <a:rPr lang="en-GB" sz="1350" dirty="0"/>
              <a:t> </a:t>
            </a:r>
            <a:r>
              <a:rPr lang="en-GB" sz="2100" dirty="0"/>
              <a:t>Cycles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4200" y="5300908"/>
            <a:ext cx="1549400" cy="4101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3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93132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Influence of Pores on Crack Growth Rate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930162" y="6412125"/>
            <a:ext cx="19034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100" dirty="0"/>
              <a:t>δ</a:t>
            </a:r>
            <a:r>
              <a:rPr lang="en-GB" sz="2100" dirty="0"/>
              <a:t> &lt; 0.3 %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34" t="501" r="133" b="51266"/>
          <a:stretch/>
        </p:blipFill>
        <p:spPr>
          <a:xfrm>
            <a:off x="1" y="1009253"/>
            <a:ext cx="4514850" cy="361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84" y="4820990"/>
            <a:ext cx="2949860" cy="1057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6253" t="48810" r="133" b="-501"/>
          <a:stretch/>
        </p:blipFill>
        <p:spPr>
          <a:xfrm>
            <a:off x="5378738" y="2556329"/>
            <a:ext cx="3543158" cy="335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1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542859" cy="1926471"/>
          </a:xfrm>
        </p:spPr>
        <p:txBody>
          <a:bodyPr>
            <a:normAutofit/>
          </a:bodyPr>
          <a:lstStyle/>
          <a:p>
            <a:r>
              <a:rPr lang="en-GB" dirty="0" smtClean="0"/>
              <a:t>Can we optimise manufacturing based on what we have learnt?</a:t>
            </a:r>
            <a:endParaRPr lang="en-GB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" y="2181225"/>
            <a:ext cx="5248234" cy="33548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845" y="6127233"/>
            <a:ext cx="437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√A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 = 10</a:t>
            </a:r>
            <a:r>
              <a:rPr lang="en-GB" baseline="30000" dirty="0">
                <a:latin typeface="Arial" panose="020B0604020202020204" pitchFamily="34" charset="0"/>
                <a:ea typeface="Calibri" panose="020F0502020204030204" pitchFamily="34" charset="0"/>
              </a:rPr>
              <a:t>5.1(±0.2)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 · </a:t>
            </a:r>
            <a:r>
              <a:rPr lang="en-GB" i="1" dirty="0" err="1">
                <a:latin typeface="Arial" panose="020B0604020202020204" pitchFamily="34" charset="0"/>
                <a:ea typeface="Calibri" panose="020F0502020204030204" pitchFamily="34" charset="0"/>
              </a:rPr>
              <a:t>N</a:t>
            </a:r>
            <a:r>
              <a:rPr lang="en-GB" i="1" baseline="-25000" dirty="0" err="1">
                <a:latin typeface="Arial" panose="020B0604020202020204" pitchFamily="34" charset="0"/>
                <a:ea typeface="Calibri" panose="020F0502020204030204" pitchFamily="34" charset="0"/>
              </a:rPr>
              <a:t>f</a:t>
            </a:r>
            <a:r>
              <a:rPr lang="en-GB" i="1" baseline="-25000" dirty="0"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GB" baseline="30000" dirty="0">
                <a:latin typeface="Arial" panose="020B0604020202020204" pitchFamily="34" charset="0"/>
                <a:ea typeface="Calibri" panose="020F0502020204030204" pitchFamily="34" charset="0"/>
              </a:rPr>
              <a:t>-0.67(±0.04)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en-GB" i="1" dirty="0" smtClean="0">
                <a:latin typeface="Arial" panose="020B0604020202020204" pitchFamily="34" charset="0"/>
                <a:ea typeface="Calibri" panose="020F0502020204030204" pitchFamily="34" charset="0"/>
              </a:rPr>
              <a:t>R</a:t>
            </a:r>
            <a:r>
              <a:rPr lang="en-GB" baseline="30000" dirty="0" smtClean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GB" dirty="0" smtClean="0">
                <a:latin typeface="Arial" panose="020B0604020202020204" pitchFamily="34" charset="0"/>
                <a:ea typeface="Calibri" panose="020F0502020204030204" pitchFamily="34" charset="0"/>
              </a:rPr>
              <a:t> = 0.99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331588"/>
              </p:ext>
            </p:extLst>
          </p:nvPr>
        </p:nvGraphicFramePr>
        <p:xfrm>
          <a:off x="6417855" y="2315091"/>
          <a:ext cx="23760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27859453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306566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i="1" dirty="0" err="1" smtClean="0"/>
                        <a:t>N</a:t>
                      </a:r>
                      <a:r>
                        <a:rPr lang="en-GB" i="1" baseline="-25000" dirty="0" err="1" smtClean="0"/>
                        <a:t>f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√</a:t>
                      </a:r>
                      <a:r>
                        <a:rPr lang="en-GB" i="1" dirty="0" smtClean="0"/>
                        <a:t>A</a:t>
                      </a:r>
                      <a:r>
                        <a:rPr lang="en-GB" i="1" baseline="-25000" dirty="0" smtClean="0"/>
                        <a:t>n</a:t>
                      </a:r>
                      <a:r>
                        <a:rPr lang="en-GB" dirty="0" smtClean="0"/>
                        <a:t> (µm)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443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240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81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70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40,000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9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80,000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375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160,000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448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0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Samples were machined from “bulk” material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7" t="48029" r="40358" b="6191"/>
          <a:stretch/>
        </p:blipFill>
        <p:spPr>
          <a:xfrm>
            <a:off x="3437391" y="1881961"/>
            <a:ext cx="1828800" cy="40524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0AE2-12D0-477F-B83D-4DB3E5494492}" type="slidenum">
              <a:rPr lang="en-GB" smtClean="0"/>
              <a:t>24</a:t>
            </a:fld>
            <a:endParaRPr lang="en-GB"/>
          </a:p>
        </p:txBody>
      </p:sp>
      <p:pic>
        <p:nvPicPr>
          <p:cNvPr id="5" name="Picture 3" descr="C:\Users\mbgm6st3\SkyDrive\Pictures\Camera Roll\WP_20130925_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3" t="16463" r="37132" b="14446"/>
          <a:stretch/>
        </p:blipFill>
        <p:spPr bwMode="auto">
          <a:xfrm>
            <a:off x="1219606" y="2230066"/>
            <a:ext cx="927461" cy="335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0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 of melt strategy on defect population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1528353" y="1356453"/>
            <a:ext cx="5381897" cy="53949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31910" t="66016" r="33497"/>
          <a:stretch/>
        </p:blipFill>
        <p:spPr bwMode="auto">
          <a:xfrm>
            <a:off x="3245708" y="4917989"/>
            <a:ext cx="1861751" cy="183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/>
          <a:srcRect r="68703" b="66661"/>
          <a:stretch/>
        </p:blipFill>
        <p:spPr bwMode="auto">
          <a:xfrm>
            <a:off x="1528354" y="1356453"/>
            <a:ext cx="1684404" cy="179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10250" y="5580727"/>
            <a:ext cx="22860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S. Tammas-Williams, I. Todd, et al., XCT Analysis of the Influence of Melt Strategies on Defect Population in Ti-6Al-4V Components Manufactured by Selective Electron Beam Melting, Mater. </a:t>
            </a:r>
            <a:r>
              <a:rPr lang="en-GB" sz="1100" dirty="0" err="1"/>
              <a:t>Charact</a:t>
            </a:r>
            <a:r>
              <a:rPr lang="en-GB" sz="1100" dirty="0"/>
              <a:t>. 102 (2015) 47–61. </a:t>
            </a:r>
            <a:r>
              <a:rPr lang="en-GB" sz="1100" dirty="0" smtClean="0"/>
              <a:t>doi:10.1016/j.matchar.2015.02.008</a:t>
            </a:r>
            <a:r>
              <a:rPr lang="en-GB" sz="11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864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 of melt strategy on defect population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40000" contrast="-40000"/>
          </a:blip>
          <a:stretch>
            <a:fillRect/>
          </a:stretch>
        </p:blipFill>
        <p:spPr>
          <a:xfrm>
            <a:off x="1528353" y="1356453"/>
            <a:ext cx="5381897" cy="53949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31910" t="66016" r="33497"/>
          <a:stretch/>
        </p:blipFill>
        <p:spPr bwMode="auto">
          <a:xfrm>
            <a:off x="3245708" y="4917989"/>
            <a:ext cx="1861751" cy="183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/>
          <a:srcRect r="68703" b="66661"/>
          <a:stretch/>
        </p:blipFill>
        <p:spPr bwMode="auto">
          <a:xfrm>
            <a:off x="1528354" y="1356453"/>
            <a:ext cx="1684404" cy="179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277304" y="1861751"/>
            <a:ext cx="5565780" cy="3312605"/>
            <a:chOff x="3858306" y="2255773"/>
            <a:chExt cx="3865418" cy="2506692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858306" y="2255773"/>
              <a:ext cx="3865418" cy="250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858306" y="2255773"/>
              <a:ext cx="87618" cy="166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327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542859" cy="1325563"/>
          </a:xfrm>
        </p:spPr>
        <p:txBody>
          <a:bodyPr/>
          <a:lstStyle/>
          <a:p>
            <a:r>
              <a:rPr lang="en-GB" dirty="0" smtClean="0"/>
              <a:t>Correlate machining depths to life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465" y="890570"/>
            <a:ext cx="3638740" cy="52854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6134373"/>
            <a:ext cx="18474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P =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1 –</a:t>
            </a:r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n-GB" i="1" baseline="30000" dirty="0">
                <a:latin typeface="Arial" panose="020B0604020202020204" pitchFamily="34" charset="0"/>
                <a:ea typeface="Calibri" panose="020F0502020204030204" pitchFamily="34" charset="0"/>
              </a:rPr>
              <a:t>-λ</a:t>
            </a:r>
            <a:endParaRPr lang="en-GB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63659"/>
            <a:ext cx="4021558" cy="2570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0" y="890570"/>
            <a:ext cx="123568" cy="221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60" y="6175982"/>
            <a:ext cx="3471417" cy="595892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5"/>
          <a:srcRect t="2597" r="68703" b="66661"/>
          <a:stretch/>
        </p:blipFill>
        <p:spPr bwMode="auto">
          <a:xfrm>
            <a:off x="4695568" y="890570"/>
            <a:ext cx="2649647" cy="260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2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Modify melt + machining strategy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514" y="912448"/>
            <a:ext cx="3639279" cy="52219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6134373"/>
            <a:ext cx="18474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P =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1 –</a:t>
            </a:r>
            <a:r>
              <a:rPr lang="en-GB" i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n-GB" i="1" baseline="30000" dirty="0">
                <a:latin typeface="Arial" panose="020B0604020202020204" pitchFamily="34" charset="0"/>
                <a:ea typeface="Calibri" panose="020F0502020204030204" pitchFamily="34" charset="0"/>
              </a:rPr>
              <a:t>-λ</a:t>
            </a:r>
            <a:endParaRPr lang="en-GB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63659"/>
            <a:ext cx="4021558" cy="2570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0" y="890570"/>
            <a:ext cx="123568" cy="221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60" y="6175982"/>
            <a:ext cx="3471417" cy="595892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910" t="69884" r="33497"/>
          <a:stretch/>
        </p:blipFill>
        <p:spPr bwMode="auto">
          <a:xfrm>
            <a:off x="4572000" y="719238"/>
            <a:ext cx="3071169" cy="268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8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references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0AE2-12D0-477F-B83D-4DB3E5494492}" type="slidenum">
              <a:rPr lang="en-GB" smtClean="0"/>
              <a:t>29</a:t>
            </a:fld>
            <a:endParaRPr lang="en-GB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5558" y="1358537"/>
            <a:ext cx="7886700" cy="532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28613" indent="-304800" algn="l" defTabSz="534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03263" indent="-363538" algn="l" defTabSz="534988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952500" indent="-260350" algn="l" defTabSz="534988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1327150" indent="-396875" algn="l" defTabSz="534988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1677988" indent="-350838" algn="l" defTabSz="534988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3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S. Tammas-Williams et al., Influence of Porosity on Fatigue Crack Initiation in Additively Manufactured Titanium Components, Sci. Rep. 7 (2017) 7308. doi:10.1038/s41598-017-06504-5</a:t>
            </a:r>
          </a:p>
          <a:p>
            <a:r>
              <a:rPr lang="en-GB" dirty="0" smtClean="0"/>
              <a:t>S. Tammas-Williams et al., XCT Analysis of the Influence of Melt Strategies on Defect Population in Ti-6Al-4V Components Manufactured by Selective Electron Beam Melting, Mater. </a:t>
            </a:r>
            <a:r>
              <a:rPr lang="en-GB" dirty="0" err="1" smtClean="0"/>
              <a:t>Charact</a:t>
            </a:r>
            <a:r>
              <a:rPr lang="en-GB" dirty="0" smtClean="0"/>
              <a:t>. 102 (2015) 47–61. doi:10.1016/j.matchar.2015.02.008. </a:t>
            </a:r>
          </a:p>
          <a:p>
            <a:r>
              <a:rPr lang="en-GB" dirty="0"/>
              <a:t>S. Tammas-Williams, P.J. Withers, I. Todd, P.B. Prangnell, Porosity regrowth during heat treatment of hot </a:t>
            </a:r>
            <a:r>
              <a:rPr lang="en-GB" dirty="0" err="1"/>
              <a:t>isostatically</a:t>
            </a:r>
            <a:r>
              <a:rPr lang="en-GB" dirty="0"/>
              <a:t> pressed additively manufactured titanium components, Scr. Mater. 122 (2016) 72–76. doi:10.1016/j.scriptamat.2016.05.002.</a:t>
            </a:r>
          </a:p>
          <a:p>
            <a:r>
              <a:rPr lang="en-GB" dirty="0" smtClean="0"/>
              <a:t>S</a:t>
            </a:r>
            <a:r>
              <a:rPr lang="en-GB" dirty="0"/>
              <a:t>. Tammas-Williams, P.J. Withers, I. Todd, P.B. Prangnell, The Effectiveness of Hot Isostatic Pressing for Closing Porosity in Titanium Parts Manufactured by Selective Electron Beam Melting, Metall. Mater. Trans. A. 47 (2016) 1939–1946. doi:10.1007/s11661-016-3429-3</a:t>
            </a:r>
            <a:r>
              <a:rPr lang="en-GB" dirty="0" smtClean="0"/>
              <a:t>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889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Correlate morphologies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5" descr="C:\Users\mbgm6st3\Pictures\SEM\HaoHingeMap\New folder\SEMPores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44" y="1680351"/>
            <a:ext cx="4639628" cy="184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mbgm6st3\Pictures\STlreadMatlab\PoresImageMerge.tif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4" y="3078523"/>
            <a:ext cx="4591526" cy="27041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1371601" y="2032907"/>
            <a:ext cx="2773271" cy="1420586"/>
          </a:xfrm>
          <a:prstGeom prst="straightConnector1">
            <a:avLst/>
          </a:prstGeom>
          <a:ln w="38100">
            <a:solidFill>
              <a:srgbClr val="0000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661808" y="2789379"/>
            <a:ext cx="1861457" cy="1658286"/>
          </a:xfrm>
          <a:prstGeom prst="straightConnector1">
            <a:avLst/>
          </a:prstGeom>
          <a:ln w="38100">
            <a:solidFill>
              <a:srgbClr val="D205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b="42572"/>
          <a:stretch/>
        </p:blipFill>
        <p:spPr>
          <a:xfrm>
            <a:off x="5670022" y="3973691"/>
            <a:ext cx="3290355" cy="2688366"/>
          </a:xfrm>
          <a:prstGeom prst="rect">
            <a:avLst/>
          </a:prstGeom>
        </p:spPr>
      </p:pic>
      <p:pic>
        <p:nvPicPr>
          <p:cNvPr id="9" name="Content Placeholder 3" descr="C:\Users\mbgm6st3\Pictures\StatsReport\MATLABFinal\MethodFigure4.png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r="49107" b="8318"/>
          <a:stretch/>
        </p:blipFill>
        <p:spPr bwMode="auto">
          <a:xfrm>
            <a:off x="175035" y="838037"/>
            <a:ext cx="1702718" cy="2249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2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Correlate to manufacturing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5110"/>
          <a:stretch/>
        </p:blipFill>
        <p:spPr>
          <a:xfrm>
            <a:off x="197985" y="2058080"/>
            <a:ext cx="8748158" cy="3646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02097" y="5477314"/>
            <a:ext cx="3044046" cy="45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3936" t="96244" r="-1" b="110"/>
          <a:stretch/>
        </p:blipFill>
        <p:spPr>
          <a:xfrm>
            <a:off x="5791201" y="5273751"/>
            <a:ext cx="315494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193"/>
          <a:stretch/>
        </p:blipFill>
        <p:spPr>
          <a:xfrm>
            <a:off x="430212" y="1021895"/>
            <a:ext cx="7001101" cy="56708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371475"/>
            <a:ext cx="6856187" cy="457200"/>
          </a:xfrm>
        </p:spPr>
        <p:txBody>
          <a:bodyPr/>
          <a:lstStyle/>
          <a:p>
            <a:r>
              <a:rPr lang="en-GB" dirty="0" smtClean="0"/>
              <a:t>Correlate to manufacturing 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99469" y="795095"/>
            <a:ext cx="3044046" cy="45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Correlate to strategy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3" y="828675"/>
            <a:ext cx="5795379" cy="57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31546" y="4709348"/>
            <a:ext cx="121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HIPed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582047" cy="1325563"/>
          </a:xfrm>
        </p:spPr>
        <p:txBody>
          <a:bodyPr/>
          <a:lstStyle/>
          <a:p>
            <a:r>
              <a:rPr lang="en-GB" dirty="0" smtClean="0"/>
              <a:t>Can we get rid of them post AM?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b="-163"/>
          <a:stretch/>
        </p:blipFill>
        <p:spPr>
          <a:xfrm>
            <a:off x="207799" y="1270000"/>
            <a:ext cx="7423747" cy="4914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1546" y="2188949"/>
            <a:ext cx="14108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As-built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5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However…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Most pores are caused by argon bubbles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085" y="1825625"/>
            <a:ext cx="608582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9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Pores reopen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7264" y="1825625"/>
            <a:ext cx="65294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R branded template 2013">
  <a:themeElements>
    <a:clrScheme name="RR_final">
      <a:dk1>
        <a:srgbClr val="004990"/>
      </a:dk1>
      <a:lt1>
        <a:sysClr val="window" lastClr="FFFFFF"/>
      </a:lt1>
      <a:dk2>
        <a:srgbClr val="004990"/>
      </a:dk2>
      <a:lt2>
        <a:srgbClr val="FFFFFF"/>
      </a:lt2>
      <a:accent1>
        <a:srgbClr val="246987"/>
      </a:accent1>
      <a:accent2>
        <a:srgbClr val="00AFD5"/>
      </a:accent2>
      <a:accent3>
        <a:srgbClr val="CDDC38"/>
      </a:accent3>
      <a:accent4>
        <a:srgbClr val="00A300"/>
      </a:accent4>
      <a:accent5>
        <a:srgbClr val="FFA300"/>
      </a:accent5>
      <a:accent6>
        <a:srgbClr val="74306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26800</TotalTime>
  <Words>473</Words>
  <Application>Microsoft Office PowerPoint</Application>
  <PresentationFormat>On-screen Show (4:3)</PresentationFormat>
  <Paragraphs>72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Lucida Grande</vt:lpstr>
      <vt:lpstr>Tahoma</vt:lpstr>
      <vt:lpstr>RR branded template 2013</vt:lpstr>
      <vt:lpstr>PowerPoint Presentation</vt:lpstr>
      <vt:lpstr>Fatigue crack initiation mainly from pores</vt:lpstr>
      <vt:lpstr>Correlate morphologies </vt:lpstr>
      <vt:lpstr>Correlate to manufacturing </vt:lpstr>
      <vt:lpstr>Correlate to manufacturing </vt:lpstr>
      <vt:lpstr>Correlate to strategy</vt:lpstr>
      <vt:lpstr>Can we get rid of them post AM?</vt:lpstr>
      <vt:lpstr>However…</vt:lpstr>
      <vt:lpstr>Pores reopen</vt:lpstr>
      <vt:lpstr>Correlate sizes</vt:lpstr>
      <vt:lpstr>Only gas pores reopen</vt:lpstr>
      <vt:lpstr>Life against defect size</vt:lpstr>
      <vt:lpstr>Life against defect size</vt:lpstr>
      <vt:lpstr>Why this pore?</vt:lpstr>
      <vt:lpstr>Are all pores created equal?</vt:lpstr>
      <vt:lpstr>Are all pores created equal?</vt:lpstr>
      <vt:lpstr>Crack initiation </vt:lpstr>
      <vt:lpstr>Crack initiation can be predicted </vt:lpstr>
      <vt:lpstr>Crack growth imaged by CT</vt:lpstr>
      <vt:lpstr>Crack growth imaged by CT</vt:lpstr>
      <vt:lpstr>Influence of Pores on Crack Growth Rate </vt:lpstr>
      <vt:lpstr>Influence of Pores on Crack Growth Rate </vt:lpstr>
      <vt:lpstr>Can we optimise manufacturing based on what we have learnt?</vt:lpstr>
      <vt:lpstr>Samples were machined from “bulk” material</vt:lpstr>
      <vt:lpstr>Effect of melt strategy on defect population</vt:lpstr>
      <vt:lpstr>Effect of melt strategy on defect population</vt:lpstr>
      <vt:lpstr>Correlate machining depths to life</vt:lpstr>
      <vt:lpstr>Modify melt + machining strategy</vt:lpstr>
      <vt:lpstr>Summary and references</vt:lpstr>
    </vt:vector>
  </TitlesOfParts>
  <Company>Rolls-Royce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Expression of Interest – R&amp;T Gate 0</dc:title>
  <dc:creator>u501643</dc:creator>
  <cp:lastModifiedBy>Tammas-Williams, Samuel</cp:lastModifiedBy>
  <cp:revision>350</cp:revision>
  <cp:lastPrinted>2016-02-15T13:53:05Z</cp:lastPrinted>
  <dcterms:created xsi:type="dcterms:W3CDTF">2014-04-14T10:31:32Z</dcterms:created>
  <dcterms:modified xsi:type="dcterms:W3CDTF">2018-09-11T08:56:24Z</dcterms:modified>
</cp:coreProperties>
</file>