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6" r:id="rId4"/>
    <p:sldId id="262" r:id="rId5"/>
    <p:sldId id="258" r:id="rId6"/>
    <p:sldId id="265" r:id="rId7"/>
    <p:sldId id="269" r:id="rId8"/>
    <p:sldId id="270" r:id="rId9"/>
    <p:sldId id="273" r:id="rId10"/>
    <p:sldId id="275" r:id="rId11"/>
    <p:sldId id="271" r:id="rId12"/>
    <p:sldId id="274" r:id="rId13"/>
    <p:sldId id="26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9570" autoAdjust="0"/>
  </p:normalViewPr>
  <p:slideViewPr>
    <p:cSldViewPr>
      <p:cViewPr varScale="1">
        <p:scale>
          <a:sx n="57" d="100"/>
          <a:sy n="57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47AF2-04DA-4B62-AF29-039AB401BF7D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0C82-C343-4D9E-9C65-1BB93178B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Scalable</a:t>
            </a:r>
            <a:r>
              <a:rPr lang="en-GB" baseline="0" dirty="0" smtClean="0"/>
              <a:t> large scale solid mechanics software is the missing component in a scientific software framework for simulating processes involving multiple length scales and coupled physics processes. The Fellowship will nudge the </a:t>
            </a:r>
            <a:r>
              <a:rPr lang="en-GB" baseline="0" dirty="0" err="1" smtClean="0"/>
              <a:t>ParaFEM</a:t>
            </a:r>
            <a:r>
              <a:rPr lang="en-GB" baseline="0" dirty="0" smtClean="0"/>
              <a:t> project into the Snowball stage of open source projects.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Scalable</a:t>
            </a:r>
            <a:r>
              <a:rPr lang="en-GB" baseline="0" dirty="0" smtClean="0"/>
              <a:t> large scale solid mechanics software is the missing component in a scientific software framework for simulating processes involving multiple length scales and coupled physics processes. The Fellowship will nudge the </a:t>
            </a:r>
            <a:r>
              <a:rPr lang="en-GB" baseline="0" dirty="0" err="1" smtClean="0"/>
              <a:t>ParaFEM</a:t>
            </a:r>
            <a:r>
              <a:rPr lang="en-GB" baseline="0" dirty="0" smtClean="0"/>
              <a:t> project into the Snowball stage of open source projects.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ParaFEM</a:t>
            </a:r>
            <a:r>
              <a:rPr lang="en-GB" baseline="0" dirty="0" smtClean="0"/>
              <a:t> project has grown organically. Now too successful to be managed effectively and supported on a voluntary basis. Fellowship will enable me to consolidate what has already been achieved, then by improving code quality and usability, the user and co-developer community can grow.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Scalable</a:t>
            </a:r>
            <a:r>
              <a:rPr lang="en-GB" baseline="0" dirty="0" smtClean="0"/>
              <a:t> large scale solid mechanics software is the missing component in a scientific software framework for simulating processes involving multiple length scales and coupled physics processes. The Fellowship will nudge the </a:t>
            </a:r>
            <a:r>
              <a:rPr lang="en-GB" baseline="0" dirty="0" err="1" smtClean="0"/>
              <a:t>ParaFEM</a:t>
            </a:r>
            <a:r>
              <a:rPr lang="en-GB" baseline="0" dirty="0" smtClean="0"/>
              <a:t> project into the Snowball stage of open source projects.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benefits are that we will be able to enter a new era of engineering.</a:t>
            </a:r>
            <a:r>
              <a:rPr lang="en-GB" baseline="0" dirty="0" smtClean="0"/>
              <a:t> The </a:t>
            </a:r>
            <a:r>
              <a:rPr lang="en-GB" dirty="0" smtClean="0"/>
              <a:t>vision is to be able to develop digital</a:t>
            </a:r>
            <a:r>
              <a:rPr lang="en-GB" baseline="0" dirty="0" smtClean="0"/>
              <a:t> twins of complex engineering systems. </a:t>
            </a:r>
            <a:r>
              <a:rPr lang="en-GB" dirty="0" smtClean="0"/>
              <a:t>We will model whole</a:t>
            </a:r>
            <a:r>
              <a:rPr lang="en-GB" baseline="0" dirty="0" smtClean="0"/>
              <a:t> aircraft virtual flight. Whole wind farm.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finally, do I have the leadership skills to be an</a:t>
            </a:r>
            <a:r>
              <a:rPr lang="en-GB" baseline="0" dirty="0" smtClean="0"/>
              <a:t> RSE Fellow? I hope so! I spent a lot of money on an MBA! I have held a number of leadership roles.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0C82-C343-4D9E-9C65-1BB93178B7F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4CAB-5C1A-484D-9D8C-1065DDB76F21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678B-43C8-4EC9-829F-E5706E09DCC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7.jpeg"/><Relationship Id="rId10" Type="http://schemas.openxmlformats.org/officeDocument/2006/relationships/image" Target="../media/image34.jpeg"/><Relationship Id="rId4" Type="http://schemas.openxmlformats.org/officeDocument/2006/relationships/image" Target="../media/image26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44624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Future enabling technologies for </a:t>
            </a:r>
            <a:endParaRPr lang="en-GB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cognitive </a:t>
            </a:r>
            <a:r>
              <a:rPr lang="en-GB" sz="3600" b="1" dirty="0" smtClean="0">
                <a:solidFill>
                  <a:schemeClr val="bg1"/>
                </a:solidFill>
              </a:rPr>
              <a:t>computer aided </a:t>
            </a:r>
            <a:r>
              <a:rPr lang="en-GB" sz="3600" b="1" dirty="0" smtClean="0">
                <a:solidFill>
                  <a:schemeClr val="bg1"/>
                </a:solidFill>
              </a:rPr>
              <a:t>engineering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ee\Desktop\Work\Old-laptop\Lee\Desktop\desktop\Publications\2017\Benchmark-October-2017\P77_WS3_Birdseye View.jpg"/>
          <p:cNvPicPr>
            <a:picLocks noChangeAspect="1" noChangeArrowheads="1"/>
          </p:cNvPicPr>
          <p:nvPr/>
        </p:nvPicPr>
        <p:blipFill>
          <a:blip r:embed="rId2" cstate="print"/>
          <a:srcRect t="984" b="16732"/>
          <a:stretch>
            <a:fillRect/>
          </a:stretch>
        </p:blipFill>
        <p:spPr bwMode="auto">
          <a:xfrm>
            <a:off x="1016" y="1273370"/>
            <a:ext cx="9179496" cy="45318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153762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rgbClr val="00B050"/>
                </a:solidFill>
              </a:rPr>
              <a:t>MECD Building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84584" y="5517232"/>
            <a:ext cx="10441160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66124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Lee Margetts – University of Manchester</a:t>
            </a:r>
          </a:p>
          <a:p>
            <a:pPr algn="ctr"/>
            <a:r>
              <a:rPr lang="en-GB" sz="2400" dirty="0" err="1" smtClean="0">
                <a:solidFill>
                  <a:schemeClr val="bg1"/>
                </a:solidFill>
              </a:rPr>
              <a:t>IBFEM</a:t>
            </a:r>
            <a:r>
              <a:rPr lang="en-GB" sz="2400" dirty="0" smtClean="0">
                <a:solidFill>
                  <a:schemeClr val="bg1"/>
                </a:solidFill>
              </a:rPr>
              <a:t>, </a:t>
            </a:r>
            <a:r>
              <a:rPr lang="en-GB" sz="2400" dirty="0" smtClean="0">
                <a:solidFill>
                  <a:schemeClr val="bg1"/>
                </a:solidFill>
              </a:rPr>
              <a:t>Swansea, 3-6 </a:t>
            </a:r>
            <a:r>
              <a:rPr lang="en-GB" sz="2400" dirty="0" smtClean="0">
                <a:solidFill>
                  <a:schemeClr val="bg1"/>
                </a:solidFill>
              </a:rPr>
              <a:t>September 2018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40568" y="-315416"/>
            <a:ext cx="1036915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8032" y="44624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“Sorry I can’t do that Dave”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84584" y="6021288"/>
            <a:ext cx="10441160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3284984"/>
            <a:ext cx="2411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BSc Final Year </a:t>
            </a:r>
            <a:r>
              <a:rPr lang="en-GB" sz="2000" dirty="0" smtClean="0"/>
              <a:t>Project (2018-19) will review open source libraries for voice recognition and assess them for CAE.</a:t>
            </a:r>
            <a:endParaRPr lang="en-GB" sz="2000" dirty="0"/>
          </a:p>
        </p:txBody>
      </p:sp>
      <p:pic>
        <p:nvPicPr>
          <p:cNvPr id="1026" name="Picture 2" descr="C:\Users\Lee\Desktop\Voice-Control-Coming-to-a-Conference-Room-Near-You-e1525206508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484275" cy="1656183"/>
          </a:xfrm>
          <a:prstGeom prst="rect">
            <a:avLst/>
          </a:prstGeom>
          <a:noFill/>
        </p:spPr>
      </p:pic>
      <p:pic>
        <p:nvPicPr>
          <p:cNvPr id="1027" name="Picture 3" descr="C:\Users\Lee\Desktop\chartoftheday_9934_voice_enabled_digital_assistant_users_by_generation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96752"/>
            <a:ext cx="6156784" cy="43867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60212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Menu driven CAE packages are increasingly feature rich and densely populated. Could voice be used to assign materials, set meshing parameters and run jobs?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540568" y="0"/>
            <a:ext cx="1036915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8032" y="260648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Machine Learning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-180528" y="1700808"/>
            <a:ext cx="892899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core objective of a learner is to generalize from its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experience. Generalization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 this context is the ability of a learning machine to perform accurately on new, unseen examples/tasks after having experienced a learning data set.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learner has to build a general model about this space that enables it to produce sufficiently accurate predictions in new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cases</a:t>
            </a:r>
            <a:endParaRPr lang="en-GB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	</a:t>
            </a:r>
            <a:endParaRPr kumimoji="0" lang="en-US" sz="7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	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Neural Networks		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Find patterns in data.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	Deep Learning			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Multiple layers of neural networks.</a:t>
            </a:r>
            <a:endParaRPr lang="en-US" sz="2000" b="1" dirty="0" smtClean="0">
              <a:solidFill>
                <a:schemeClr val="bg1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	Reinforcement Learning   	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Maximize 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long-term reward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	Genetic Algorithms 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	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	Mutation and cross-over.</a:t>
            </a: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defRPr/>
            </a:pP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	Rule-based ML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	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		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Identifies and evolves rules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.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40568" y="0"/>
            <a:ext cx="1036915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8032" y="260648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AI in Simulation Tools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3888432" y="1916832"/>
            <a:ext cx="507605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Literature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survey shows a long history of attempts to use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AI in simulation tools</a:t>
            </a: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Two examples of neural networks: Load-displacement response and calibrating c</a:t>
            </a:r>
            <a:r>
              <a:rPr lang="en-US" sz="2000" dirty="0" err="1" smtClean="0">
                <a:latin typeface="Arial" charset="0"/>
                <a:ea typeface="ヒラギノ角ゴ Pro W3" charset="0"/>
                <a:cs typeface="Arial" charset="0"/>
              </a:rPr>
              <a:t>onstitutive</a:t>
            </a:r>
            <a:r>
              <a:rPr lang="en-US" sz="2000" dirty="0" smtClean="0">
                <a:latin typeface="Arial" charset="0"/>
                <a:ea typeface="ヒラギノ角ゴ Pro W3" charset="0"/>
                <a:cs typeface="Arial" charset="0"/>
              </a:rPr>
              <a:t> models of materials</a:t>
            </a: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Most reached dead ends due to lack of computer resources (memory, storage, processing)</a:t>
            </a: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  <a:ea typeface="ヒラギノ角ゴ Pro W3" charset="0"/>
                <a:cs typeface="Arial" charset="0"/>
              </a:rPr>
              <a:t>Now AI is mainstream with pay as you go Cloud resources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50000"/>
              <a:buFont typeface="Wingdings" pitchFamily="2" charset="2"/>
              <a:buChar char="§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</p:txBody>
      </p:sp>
      <p:pic>
        <p:nvPicPr>
          <p:cNvPr id="2050" name="Picture 2" descr="C:\Users\Lee\Desktop\020417_infographic_tree_730_r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3960440" cy="4589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6" name="Picture 6" descr="Image result for digital twin"/>
          <p:cNvPicPr>
            <a:picLocks noChangeAspect="1" noChangeArrowheads="1"/>
          </p:cNvPicPr>
          <p:nvPr/>
        </p:nvPicPr>
        <p:blipFill>
          <a:blip r:embed="rId3" cstate="print"/>
          <a:srcRect t="9390" b="2348"/>
          <a:stretch>
            <a:fillRect/>
          </a:stretch>
        </p:blipFill>
        <p:spPr bwMode="auto">
          <a:xfrm>
            <a:off x="395536" y="1567245"/>
            <a:ext cx="5760640" cy="20465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1783269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Performance of </a:t>
            </a:r>
            <a:r>
              <a:rPr lang="en-GB" sz="2400" dirty="0" err="1" smtClean="0">
                <a:solidFill>
                  <a:schemeClr val="tx2"/>
                </a:solidFill>
              </a:rPr>
              <a:t>insilico</a:t>
            </a:r>
            <a:r>
              <a:rPr lang="en-GB" sz="2400" dirty="0" smtClean="0">
                <a:solidFill>
                  <a:schemeClr val="tx2"/>
                </a:solidFill>
              </a:rPr>
              <a:t> aircraft under virtual flight conditions.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3943509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Cognitive computing to supervise the set up and deployment of simulation.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3871501"/>
            <a:ext cx="576064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71501"/>
            <a:ext cx="2108471" cy="2016224"/>
          </a:xfrm>
          <a:prstGeom prst="rect">
            <a:avLst/>
          </a:prstGeom>
          <a:noFill/>
        </p:spPr>
      </p:pic>
      <p:pic>
        <p:nvPicPr>
          <p:cNvPr id="14344" name="Picture 8" descr="Image result for i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43509"/>
            <a:ext cx="2520280" cy="189278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44016" y="6166465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tx2"/>
                </a:solidFill>
              </a:rPr>
              <a:t>Making digital twins a practical reality needs research into “cognitive CAE”.</a:t>
            </a: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540568" y="0"/>
            <a:ext cx="1036915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88032" y="260648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Digital Twins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91680" y="-27384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National Priorities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6612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Contributing to RSE development</a:t>
            </a:r>
          </a:p>
          <a:p>
            <a:r>
              <a:rPr lang="en-GB" sz="2000" dirty="0" smtClean="0"/>
              <a:t>Supporting EPSRC’s Tier 2, Tier 1 and Tier 0 users</a:t>
            </a:r>
            <a:endParaRPr lang="en-GB" sz="2000" dirty="0"/>
          </a:p>
        </p:txBody>
      </p:sp>
      <p:pic>
        <p:nvPicPr>
          <p:cNvPr id="14" name="Picture 2" descr="http://www.engineering.com/Portals/0/BlogFiles/swasserman/bigstock-Image-of-man-builder-drawing-p-54662144.jpg"/>
          <p:cNvPicPr>
            <a:picLocks noChangeAspect="1" noChangeArrowheads="1"/>
          </p:cNvPicPr>
          <p:nvPr/>
        </p:nvPicPr>
        <p:blipFill>
          <a:blip r:embed="rId3" cstate="print"/>
          <a:srcRect r="11024"/>
          <a:stretch>
            <a:fillRect/>
          </a:stretch>
        </p:blipFill>
        <p:spPr bwMode="auto">
          <a:xfrm>
            <a:off x="0" y="0"/>
            <a:ext cx="9152984" cy="685800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3024336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1100" dirty="0" smtClean="0">
                <a:solidFill>
                  <a:schemeClr val="bg1"/>
                </a:solidFill>
              </a:rPr>
              <a:t/>
            </a:r>
            <a:br>
              <a:rPr lang="en-GB" sz="1100" dirty="0" smtClean="0">
                <a:solidFill>
                  <a:schemeClr val="bg1"/>
                </a:solidFill>
              </a:rPr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>
                <a:solidFill>
                  <a:schemeClr val="bg1"/>
                </a:solidFill>
              </a:rPr>
              <a:t/>
            </a:r>
            <a:br>
              <a:rPr lang="en-GB" sz="4800" dirty="0" smtClean="0">
                <a:solidFill>
                  <a:schemeClr val="bg1"/>
                </a:solidFill>
              </a:rPr>
            </a:b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44624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Future enabling technologies for </a:t>
            </a:r>
            <a:endParaRPr lang="en-GB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cognitive </a:t>
            </a:r>
            <a:r>
              <a:rPr lang="en-GB" sz="3600" b="1" dirty="0" smtClean="0">
                <a:solidFill>
                  <a:schemeClr val="bg1"/>
                </a:solidFill>
              </a:rPr>
              <a:t>computer aided </a:t>
            </a:r>
            <a:r>
              <a:rPr lang="en-GB" sz="3600" b="1" dirty="0" smtClean="0">
                <a:solidFill>
                  <a:schemeClr val="bg1"/>
                </a:solidFill>
              </a:rPr>
              <a:t>engineering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-684584" y="5517232"/>
            <a:ext cx="10441160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-612576" y="1340768"/>
            <a:ext cx="10801200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92088" y="260648"/>
            <a:ext cx="7740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Parallel Finite Element Analysis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95" name="Content Placeholder 12"/>
          <p:cNvSpPr txBox="1">
            <a:spLocks/>
          </p:cNvSpPr>
          <p:nvPr/>
        </p:nvSpPr>
        <p:spPr>
          <a:xfrm>
            <a:off x="3419872" y="1916832"/>
            <a:ext cx="55801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ParaFEM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Open source library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~70 mini Apps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200" dirty="0" smtClean="0">
                <a:latin typeface="Arial" charset="0"/>
                <a:ea typeface="ヒラギノ角ゴ Pro W3" charset="0"/>
                <a:cs typeface="Arial" charset="0"/>
              </a:rPr>
              <a:t>ARCHER, SSI &amp; EU </a:t>
            </a:r>
            <a:r>
              <a:rPr lang="en-US" sz="2200" dirty="0" err="1" smtClean="0">
                <a:latin typeface="Arial" charset="0"/>
                <a:ea typeface="ヒラギノ角ゴ Pro W3" charset="0"/>
                <a:cs typeface="Arial" charset="0"/>
              </a:rPr>
              <a:t>PoP</a:t>
            </a:r>
            <a:r>
              <a:rPr lang="en-US" sz="2200" dirty="0" smtClean="0">
                <a:latin typeface="Arial" charset="0"/>
                <a:ea typeface="ヒラギノ角ゴ Pro W3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~64,000 cores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&gt;1 billion degrees of freedom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1100 registered users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  <a:tabLst/>
              <a:defRPr/>
            </a:pPr>
            <a:r>
              <a:rPr lang="en-US" sz="2200" dirty="0" smtClean="0">
                <a:latin typeface="Arial" charset="0"/>
                <a:ea typeface="ヒラギノ角ゴ Pro W3" charset="0"/>
                <a:cs typeface="Arial" charset="0"/>
              </a:rPr>
              <a:t>12,000 downloads of latest version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  <a:tabLst/>
              <a:defRPr/>
            </a:pPr>
            <a:r>
              <a:rPr lang="en-US" sz="2200" dirty="0" smtClean="0">
                <a:latin typeface="Arial" charset="0"/>
                <a:ea typeface="ヒラギノ角ゴ Pro W3" charset="0"/>
                <a:cs typeface="Arial" charset="0"/>
              </a:rPr>
              <a:t>142,000  visits to website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1300 citations of text book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	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</p:txBody>
      </p:sp>
      <p:pic>
        <p:nvPicPr>
          <p:cNvPr id="96" name="Picture 2" descr="http://ecx.images-amazon.com/images/I/81L4jc2CpJ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808312" cy="4257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-612576" y="1412776"/>
            <a:ext cx="10801200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560" y="2103239"/>
            <a:ext cx="7921164" cy="4031788"/>
            <a:chOff x="610" y="8607"/>
            <a:chExt cx="12473" cy="6352"/>
          </a:xfrm>
        </p:grpSpPr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5530" y="11289"/>
              <a:ext cx="1620" cy="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Network building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610" y="11556"/>
              <a:ext cx="1870" cy="7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Challenging project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5145" y="12577"/>
              <a:ext cx="207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Ease of use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217" y="10876"/>
              <a:ext cx="1905" cy="6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Customize for own use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1975" y="9855"/>
              <a:ext cx="8640" cy="1020"/>
            </a:xfrm>
            <a:custGeom>
              <a:avLst/>
              <a:gdLst/>
              <a:ahLst/>
              <a:cxnLst>
                <a:cxn ang="0">
                  <a:pos x="0" y="1035"/>
                </a:cxn>
                <a:cxn ang="0">
                  <a:pos x="3900" y="840"/>
                </a:cxn>
                <a:cxn ang="0">
                  <a:pos x="8430" y="0"/>
                </a:cxn>
              </a:cxnLst>
              <a:rect l="0" t="0" r="r" b="b"/>
              <a:pathLst>
                <a:path w="8430" h="1035">
                  <a:moveTo>
                    <a:pt x="0" y="1035"/>
                  </a:moveTo>
                  <a:cubicBezTo>
                    <a:pt x="1247" y="1023"/>
                    <a:pt x="2495" y="1012"/>
                    <a:pt x="3900" y="840"/>
                  </a:cubicBezTo>
                  <a:cubicBezTo>
                    <a:pt x="5305" y="668"/>
                    <a:pt x="7740" y="58"/>
                    <a:pt x="8430" y="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 rot="9457906" flipV="1">
              <a:off x="8607" y="10400"/>
              <a:ext cx="1650" cy="376"/>
            </a:xfrm>
            <a:custGeom>
              <a:avLst/>
              <a:gdLst/>
              <a:ahLst/>
              <a:cxnLst>
                <a:cxn ang="0">
                  <a:pos x="0" y="1035"/>
                </a:cxn>
                <a:cxn ang="0">
                  <a:pos x="3900" y="840"/>
                </a:cxn>
                <a:cxn ang="0">
                  <a:pos x="8430" y="0"/>
                </a:cxn>
              </a:cxnLst>
              <a:rect l="0" t="0" r="r" b="b"/>
              <a:pathLst>
                <a:path w="8430" h="1035">
                  <a:moveTo>
                    <a:pt x="0" y="1035"/>
                  </a:moveTo>
                  <a:cubicBezTo>
                    <a:pt x="1247" y="1023"/>
                    <a:pt x="2495" y="1012"/>
                    <a:pt x="3900" y="840"/>
                  </a:cubicBezTo>
                  <a:cubicBezTo>
                    <a:pt x="5305" y="668"/>
                    <a:pt x="7740" y="58"/>
                    <a:pt x="843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 rot="19244110" flipV="1">
              <a:off x="8678" y="10878"/>
              <a:ext cx="1678" cy="360"/>
            </a:xfrm>
            <a:custGeom>
              <a:avLst/>
              <a:gdLst/>
              <a:ahLst/>
              <a:cxnLst>
                <a:cxn ang="0">
                  <a:pos x="0" y="1035"/>
                </a:cxn>
                <a:cxn ang="0">
                  <a:pos x="3900" y="840"/>
                </a:cxn>
                <a:cxn ang="0">
                  <a:pos x="8430" y="0"/>
                </a:cxn>
              </a:cxnLst>
              <a:rect l="0" t="0" r="r" b="b"/>
              <a:pathLst>
                <a:path w="8430" h="1035">
                  <a:moveTo>
                    <a:pt x="0" y="1035"/>
                  </a:moveTo>
                  <a:cubicBezTo>
                    <a:pt x="1247" y="1023"/>
                    <a:pt x="2495" y="1012"/>
                    <a:pt x="3900" y="840"/>
                  </a:cubicBezTo>
                  <a:cubicBezTo>
                    <a:pt x="5305" y="668"/>
                    <a:pt x="7740" y="58"/>
                    <a:pt x="843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 rot="10108308" flipV="1">
              <a:off x="8311" y="11317"/>
              <a:ext cx="1650" cy="360"/>
            </a:xfrm>
            <a:custGeom>
              <a:avLst/>
              <a:gdLst/>
              <a:ahLst/>
              <a:cxnLst>
                <a:cxn ang="0">
                  <a:pos x="0" y="1035"/>
                </a:cxn>
                <a:cxn ang="0">
                  <a:pos x="3900" y="840"/>
                </a:cxn>
                <a:cxn ang="0">
                  <a:pos x="8430" y="0"/>
                </a:cxn>
              </a:cxnLst>
              <a:rect l="0" t="0" r="r" b="b"/>
              <a:pathLst>
                <a:path w="8430" h="1035">
                  <a:moveTo>
                    <a:pt x="0" y="1035"/>
                  </a:moveTo>
                  <a:cubicBezTo>
                    <a:pt x="1247" y="1023"/>
                    <a:pt x="2495" y="1012"/>
                    <a:pt x="3900" y="840"/>
                  </a:cubicBezTo>
                  <a:cubicBezTo>
                    <a:pt x="5305" y="668"/>
                    <a:pt x="7740" y="58"/>
                    <a:pt x="843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 rot="19894514" flipV="1">
              <a:off x="8343" y="11778"/>
              <a:ext cx="1650" cy="360"/>
            </a:xfrm>
            <a:custGeom>
              <a:avLst/>
              <a:gdLst/>
              <a:ahLst/>
              <a:cxnLst>
                <a:cxn ang="0">
                  <a:pos x="0" y="1035"/>
                </a:cxn>
                <a:cxn ang="0">
                  <a:pos x="3900" y="840"/>
                </a:cxn>
                <a:cxn ang="0">
                  <a:pos x="8430" y="0"/>
                </a:cxn>
              </a:cxnLst>
              <a:rect l="0" t="0" r="r" b="b"/>
              <a:pathLst>
                <a:path w="8430" h="1035">
                  <a:moveTo>
                    <a:pt x="0" y="1035"/>
                  </a:moveTo>
                  <a:cubicBezTo>
                    <a:pt x="1247" y="1023"/>
                    <a:pt x="2495" y="1012"/>
                    <a:pt x="3900" y="840"/>
                  </a:cubicBezTo>
                  <a:cubicBezTo>
                    <a:pt x="5305" y="668"/>
                    <a:pt x="7740" y="58"/>
                    <a:pt x="843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 rot="11440469" flipV="1">
              <a:off x="8617" y="12741"/>
              <a:ext cx="1650" cy="360"/>
            </a:xfrm>
            <a:custGeom>
              <a:avLst/>
              <a:gdLst/>
              <a:ahLst/>
              <a:cxnLst>
                <a:cxn ang="0">
                  <a:pos x="0" y="1035"/>
                </a:cxn>
                <a:cxn ang="0">
                  <a:pos x="3900" y="840"/>
                </a:cxn>
                <a:cxn ang="0">
                  <a:pos x="8430" y="0"/>
                </a:cxn>
              </a:cxnLst>
              <a:rect l="0" t="0" r="r" b="b"/>
              <a:pathLst>
                <a:path w="8430" h="1035">
                  <a:moveTo>
                    <a:pt x="0" y="1035"/>
                  </a:moveTo>
                  <a:cubicBezTo>
                    <a:pt x="1247" y="1023"/>
                    <a:pt x="2495" y="1012"/>
                    <a:pt x="3900" y="840"/>
                  </a:cubicBezTo>
                  <a:cubicBezTo>
                    <a:pt x="5305" y="668"/>
                    <a:pt x="7740" y="58"/>
                    <a:pt x="843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21226674" flipV="1">
              <a:off x="8527" y="13283"/>
              <a:ext cx="1650" cy="360"/>
            </a:xfrm>
            <a:custGeom>
              <a:avLst/>
              <a:gdLst/>
              <a:ahLst/>
              <a:cxnLst>
                <a:cxn ang="0">
                  <a:pos x="0" y="1035"/>
                </a:cxn>
                <a:cxn ang="0">
                  <a:pos x="3900" y="840"/>
                </a:cxn>
                <a:cxn ang="0">
                  <a:pos x="8430" y="0"/>
                </a:cxn>
              </a:cxnLst>
              <a:rect l="0" t="0" r="r" b="b"/>
              <a:pathLst>
                <a:path w="8430" h="1035">
                  <a:moveTo>
                    <a:pt x="0" y="1035"/>
                  </a:moveTo>
                  <a:cubicBezTo>
                    <a:pt x="1247" y="1023"/>
                    <a:pt x="2495" y="1012"/>
                    <a:pt x="3900" y="840"/>
                  </a:cubicBezTo>
                  <a:cubicBezTo>
                    <a:pt x="5305" y="668"/>
                    <a:pt x="7740" y="58"/>
                    <a:pt x="843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2005" y="12945"/>
              <a:ext cx="8685" cy="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0" y="195"/>
                </a:cxn>
                <a:cxn ang="0">
                  <a:pos x="6945" y="704"/>
                </a:cxn>
                <a:cxn ang="0">
                  <a:pos x="8490" y="554"/>
                </a:cxn>
              </a:cxnLst>
              <a:rect l="0" t="0" r="r" b="b"/>
              <a:pathLst>
                <a:path w="8490" h="764">
                  <a:moveTo>
                    <a:pt x="0" y="0"/>
                  </a:moveTo>
                  <a:cubicBezTo>
                    <a:pt x="1247" y="12"/>
                    <a:pt x="2743" y="78"/>
                    <a:pt x="3900" y="195"/>
                  </a:cubicBezTo>
                  <a:cubicBezTo>
                    <a:pt x="5057" y="312"/>
                    <a:pt x="6180" y="644"/>
                    <a:pt x="6945" y="704"/>
                  </a:cubicBezTo>
                  <a:cubicBezTo>
                    <a:pt x="7710" y="764"/>
                    <a:pt x="8168" y="585"/>
                    <a:pt x="8490" y="554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2785" y="11754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90" y="11802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4735" y="12087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3820" y="12027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4345" y="11952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4885" y="11742"/>
              <a:ext cx="158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712" y="11216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6846" y="12351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6165" y="12351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380" y="11934"/>
              <a:ext cx="143" cy="150"/>
            </a:xfrm>
            <a:prstGeom prst="ellipse">
              <a:avLst/>
            </a:prstGeom>
            <a:solidFill>
              <a:srgbClr val="333333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372" y="12351"/>
              <a:ext cx="143" cy="150"/>
            </a:xfrm>
            <a:prstGeom prst="ellipse">
              <a:avLst/>
            </a:prstGeom>
            <a:solidFill>
              <a:srgbClr val="333333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395" y="11469"/>
              <a:ext cx="143" cy="150"/>
            </a:xfrm>
            <a:prstGeom prst="ellipse">
              <a:avLst/>
            </a:prstGeom>
            <a:solidFill>
              <a:srgbClr val="333333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905" y="1221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6846" y="11216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0" name="Oval 40"/>
            <p:cNvSpPr>
              <a:spLocks noChangeArrowheads="1"/>
            </p:cNvSpPr>
            <p:nvPr/>
          </p:nvSpPr>
          <p:spPr bwMode="auto">
            <a:xfrm>
              <a:off x="7615" y="11169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1" name="Oval 41"/>
            <p:cNvSpPr>
              <a:spLocks noChangeArrowheads="1"/>
            </p:cNvSpPr>
            <p:nvPr/>
          </p:nvSpPr>
          <p:spPr bwMode="auto">
            <a:xfrm>
              <a:off x="8020" y="10734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2" name="Oval 42"/>
            <p:cNvSpPr>
              <a:spLocks noChangeArrowheads="1"/>
            </p:cNvSpPr>
            <p:nvPr/>
          </p:nvSpPr>
          <p:spPr bwMode="auto">
            <a:xfrm>
              <a:off x="8320" y="11154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3" name="Oval 43"/>
            <p:cNvSpPr>
              <a:spLocks noChangeArrowheads="1"/>
            </p:cNvSpPr>
            <p:nvPr/>
          </p:nvSpPr>
          <p:spPr bwMode="auto">
            <a:xfrm>
              <a:off x="8545" y="10854"/>
              <a:ext cx="158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4" name="Oval 44"/>
            <p:cNvSpPr>
              <a:spLocks noChangeArrowheads="1"/>
            </p:cNvSpPr>
            <p:nvPr/>
          </p:nvSpPr>
          <p:spPr bwMode="auto">
            <a:xfrm>
              <a:off x="7630" y="10749"/>
              <a:ext cx="143" cy="150"/>
            </a:xfrm>
            <a:prstGeom prst="ellipse">
              <a:avLst/>
            </a:prstGeom>
            <a:solidFill>
              <a:srgbClr val="333333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5" name="Oval 45"/>
            <p:cNvSpPr>
              <a:spLocks noChangeArrowheads="1"/>
            </p:cNvSpPr>
            <p:nvPr/>
          </p:nvSpPr>
          <p:spPr bwMode="auto">
            <a:xfrm>
              <a:off x="8020" y="10974"/>
              <a:ext cx="143" cy="150"/>
            </a:xfrm>
            <a:prstGeom prst="ellipse">
              <a:avLst/>
            </a:prstGeom>
            <a:solidFill>
              <a:srgbClr val="333333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6" name="Oval 46"/>
            <p:cNvSpPr>
              <a:spLocks noChangeArrowheads="1"/>
            </p:cNvSpPr>
            <p:nvPr/>
          </p:nvSpPr>
          <p:spPr bwMode="auto">
            <a:xfrm>
              <a:off x="7255" y="11064"/>
              <a:ext cx="143" cy="150"/>
            </a:xfrm>
            <a:prstGeom prst="ellipse">
              <a:avLst/>
            </a:prstGeom>
            <a:solidFill>
              <a:srgbClr val="333333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7" name="Oval 47"/>
            <p:cNvSpPr>
              <a:spLocks noChangeArrowheads="1"/>
            </p:cNvSpPr>
            <p:nvPr/>
          </p:nvSpPr>
          <p:spPr bwMode="auto">
            <a:xfrm>
              <a:off x="8320" y="10659"/>
              <a:ext cx="143" cy="150"/>
            </a:xfrm>
            <a:prstGeom prst="ellipse">
              <a:avLst/>
            </a:prstGeom>
            <a:solidFill>
              <a:srgbClr val="333333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8" name="Oval 48"/>
            <p:cNvSpPr>
              <a:spLocks noChangeArrowheads="1"/>
            </p:cNvSpPr>
            <p:nvPr/>
          </p:nvSpPr>
          <p:spPr bwMode="auto">
            <a:xfrm>
              <a:off x="8590" y="1050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09" name="Oval 49"/>
            <p:cNvSpPr>
              <a:spLocks noChangeArrowheads="1"/>
            </p:cNvSpPr>
            <p:nvPr/>
          </p:nvSpPr>
          <p:spPr bwMode="auto">
            <a:xfrm>
              <a:off x="7930" y="1125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0" name="Oval 50"/>
            <p:cNvSpPr>
              <a:spLocks noChangeArrowheads="1"/>
            </p:cNvSpPr>
            <p:nvPr/>
          </p:nvSpPr>
          <p:spPr bwMode="auto">
            <a:xfrm>
              <a:off x="8755" y="1106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1" name="Oval 51"/>
            <p:cNvSpPr>
              <a:spLocks noChangeArrowheads="1"/>
            </p:cNvSpPr>
            <p:nvPr/>
          </p:nvSpPr>
          <p:spPr bwMode="auto">
            <a:xfrm>
              <a:off x="8860" y="1076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2" name="Oval 52"/>
            <p:cNvSpPr>
              <a:spLocks noChangeArrowheads="1"/>
            </p:cNvSpPr>
            <p:nvPr/>
          </p:nvSpPr>
          <p:spPr bwMode="auto">
            <a:xfrm>
              <a:off x="9190" y="1076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3" name="Oval 53"/>
            <p:cNvSpPr>
              <a:spLocks noChangeArrowheads="1"/>
            </p:cNvSpPr>
            <p:nvPr/>
          </p:nvSpPr>
          <p:spPr bwMode="auto">
            <a:xfrm>
              <a:off x="9550" y="1071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14" name="Text Box 54"/>
            <p:cNvSpPr txBox="1">
              <a:spLocks noChangeArrowheads="1"/>
            </p:cNvSpPr>
            <p:nvPr/>
          </p:nvSpPr>
          <p:spPr bwMode="auto">
            <a:xfrm>
              <a:off x="3145" y="12184"/>
              <a:ext cx="2070" cy="8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User-developers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 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5" name="Text Box 55"/>
            <p:cNvSpPr txBox="1">
              <a:spLocks noChangeArrowheads="1"/>
            </p:cNvSpPr>
            <p:nvPr/>
          </p:nvSpPr>
          <p:spPr bwMode="auto">
            <a:xfrm>
              <a:off x="1517" y="8607"/>
              <a:ext cx="1628" cy="1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34" charset="0"/>
                  <a:cs typeface="Arial" pitchFamily="34" charset="0"/>
                </a:rPr>
                <a:t>Phase 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34" charset="0"/>
                  <a:cs typeface="Arial" pitchFamily="34" charset="0"/>
                </a:rPr>
                <a:t>Project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34" charset="0"/>
                  <a:cs typeface="Arial" pitchFamily="34" charset="0"/>
                </a:rPr>
                <a:t>Initiation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6" name="Text Box 56"/>
            <p:cNvSpPr txBox="1">
              <a:spLocks noChangeArrowheads="1"/>
            </p:cNvSpPr>
            <p:nvPr/>
          </p:nvSpPr>
          <p:spPr bwMode="auto">
            <a:xfrm>
              <a:off x="3217" y="8607"/>
              <a:ext cx="1928" cy="1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34" charset="0"/>
                  <a:cs typeface="Arial" pitchFamily="34" charset="0"/>
                </a:rPr>
                <a:t>Phase II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34" charset="0"/>
                  <a:cs typeface="Arial" pitchFamily="34" charset="0"/>
                </a:rPr>
                <a:t>Incubation Stage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7" name="Text Box 57"/>
            <p:cNvSpPr txBox="1">
              <a:spLocks noChangeArrowheads="1"/>
            </p:cNvSpPr>
            <p:nvPr/>
          </p:nvSpPr>
          <p:spPr bwMode="auto">
            <a:xfrm>
              <a:off x="5284" y="8607"/>
              <a:ext cx="1675" cy="9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ahoma" pitchFamily="34" charset="0"/>
                  <a:cs typeface="Arial" pitchFamily="34" charset="0"/>
                </a:rPr>
                <a:t>Phase III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ahoma" pitchFamily="34" charset="0"/>
                  <a:cs typeface="Arial" pitchFamily="34" charset="0"/>
                </a:rPr>
                <a:t>Snowball Stage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8" name="Text Box 58"/>
            <p:cNvSpPr txBox="1">
              <a:spLocks noChangeArrowheads="1"/>
            </p:cNvSpPr>
            <p:nvPr/>
          </p:nvSpPr>
          <p:spPr bwMode="auto">
            <a:xfrm>
              <a:off x="7073" y="8607"/>
              <a:ext cx="1864" cy="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Phase IV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Emergent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Markets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9" name="Text Box 59"/>
            <p:cNvSpPr txBox="1">
              <a:spLocks noChangeArrowheads="1"/>
            </p:cNvSpPr>
            <p:nvPr/>
          </p:nvSpPr>
          <p:spPr bwMode="auto">
            <a:xfrm>
              <a:off x="9070" y="8607"/>
              <a:ext cx="1858" cy="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Phase V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Wealth Generation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0" name="Text Box 60"/>
            <p:cNvSpPr txBox="1">
              <a:spLocks noChangeArrowheads="1"/>
            </p:cNvSpPr>
            <p:nvPr/>
          </p:nvSpPr>
          <p:spPr bwMode="auto">
            <a:xfrm>
              <a:off x="5145" y="10762"/>
              <a:ext cx="1909" cy="3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Bandwagon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3" name="Text Box 63"/>
            <p:cNvSpPr txBox="1">
              <a:spLocks noChangeArrowheads="1"/>
            </p:cNvSpPr>
            <p:nvPr/>
          </p:nvSpPr>
          <p:spPr bwMode="auto">
            <a:xfrm>
              <a:off x="1857" y="10501"/>
              <a:ext cx="1260" cy="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user curve </a:t>
              </a: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4" name="Text Box 64"/>
            <p:cNvSpPr txBox="1">
              <a:spLocks noChangeArrowheads="1"/>
            </p:cNvSpPr>
            <p:nvPr/>
          </p:nvSpPr>
          <p:spPr bwMode="auto">
            <a:xfrm>
              <a:off x="1517" y="12997"/>
              <a:ext cx="1845" cy="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developer</a:t>
              </a:r>
              <a:r>
                <a:rPr kumimoji="0" lang="en-US" sz="105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 </a:t>
              </a:r>
              <a:r>
                <a:rPr kumimoji="0" lang="en-US" sz="1050" b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curve</a:t>
              </a:r>
              <a:r>
                <a:rPr kumimoji="0" lang="en-US" sz="105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cs typeface="Arial" pitchFamily="34" charset="0"/>
                </a:rPr>
                <a:t>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5" name="Text Box 65"/>
            <p:cNvSpPr txBox="1">
              <a:spLocks noChangeArrowheads="1"/>
            </p:cNvSpPr>
            <p:nvPr/>
          </p:nvSpPr>
          <p:spPr bwMode="auto">
            <a:xfrm>
              <a:off x="7044" y="11443"/>
              <a:ext cx="2070" cy="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Opportunity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scanning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6" name="Text Box 66"/>
            <p:cNvSpPr txBox="1">
              <a:spLocks noChangeArrowheads="1"/>
            </p:cNvSpPr>
            <p:nvPr/>
          </p:nvSpPr>
          <p:spPr bwMode="auto">
            <a:xfrm>
              <a:off x="9000" y="10195"/>
              <a:ext cx="1187" cy="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Firm A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7" name="Text Box 67"/>
            <p:cNvSpPr txBox="1">
              <a:spLocks noChangeArrowheads="1"/>
            </p:cNvSpPr>
            <p:nvPr/>
          </p:nvSpPr>
          <p:spPr bwMode="auto">
            <a:xfrm>
              <a:off x="9000" y="11116"/>
              <a:ext cx="138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Firm B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8" name="Oval 68"/>
            <p:cNvSpPr>
              <a:spLocks noChangeArrowheads="1"/>
            </p:cNvSpPr>
            <p:nvPr/>
          </p:nvSpPr>
          <p:spPr bwMode="auto">
            <a:xfrm>
              <a:off x="6505" y="1220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29" name="Oval 69"/>
            <p:cNvSpPr>
              <a:spLocks noChangeArrowheads="1"/>
            </p:cNvSpPr>
            <p:nvPr/>
          </p:nvSpPr>
          <p:spPr bwMode="auto">
            <a:xfrm>
              <a:off x="8545" y="1302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0" name="Oval 70"/>
            <p:cNvSpPr>
              <a:spLocks noChangeArrowheads="1"/>
            </p:cNvSpPr>
            <p:nvPr/>
          </p:nvSpPr>
          <p:spPr bwMode="auto">
            <a:xfrm>
              <a:off x="9205" y="1307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1" name="Oval 71"/>
            <p:cNvSpPr>
              <a:spLocks noChangeArrowheads="1"/>
            </p:cNvSpPr>
            <p:nvPr/>
          </p:nvSpPr>
          <p:spPr bwMode="auto">
            <a:xfrm>
              <a:off x="9700" y="1319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2" name="Oval 72"/>
            <p:cNvSpPr>
              <a:spLocks noChangeArrowheads="1"/>
            </p:cNvSpPr>
            <p:nvPr/>
          </p:nvSpPr>
          <p:spPr bwMode="auto">
            <a:xfrm>
              <a:off x="8065" y="1299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3" name="Text Box 73"/>
            <p:cNvSpPr txBox="1">
              <a:spLocks noChangeArrowheads="1"/>
            </p:cNvSpPr>
            <p:nvPr/>
          </p:nvSpPr>
          <p:spPr bwMode="auto">
            <a:xfrm>
              <a:off x="9114" y="12577"/>
              <a:ext cx="1134" cy="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Firm C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5" name="Oval 75"/>
            <p:cNvSpPr>
              <a:spLocks noChangeArrowheads="1"/>
            </p:cNvSpPr>
            <p:nvPr/>
          </p:nvSpPr>
          <p:spPr bwMode="auto">
            <a:xfrm>
              <a:off x="8815" y="1169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6" name="Oval 76"/>
            <p:cNvSpPr>
              <a:spLocks noChangeArrowheads="1"/>
            </p:cNvSpPr>
            <p:nvPr/>
          </p:nvSpPr>
          <p:spPr bwMode="auto">
            <a:xfrm>
              <a:off x="9175" y="1164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7" name="Oval 77"/>
            <p:cNvSpPr>
              <a:spLocks noChangeArrowheads="1"/>
            </p:cNvSpPr>
            <p:nvPr/>
          </p:nvSpPr>
          <p:spPr bwMode="auto">
            <a:xfrm>
              <a:off x="8485" y="1263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38" name="Oval 78"/>
            <p:cNvSpPr>
              <a:spLocks noChangeArrowheads="1"/>
            </p:cNvSpPr>
            <p:nvPr/>
          </p:nvSpPr>
          <p:spPr bwMode="auto">
            <a:xfrm>
              <a:off x="7150" y="12309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0" name="Oval 80"/>
            <p:cNvSpPr>
              <a:spLocks noChangeArrowheads="1"/>
            </p:cNvSpPr>
            <p:nvPr/>
          </p:nvSpPr>
          <p:spPr bwMode="auto">
            <a:xfrm>
              <a:off x="7435" y="1244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2" name="Oval 82"/>
            <p:cNvSpPr>
              <a:spLocks noChangeArrowheads="1"/>
            </p:cNvSpPr>
            <p:nvPr/>
          </p:nvSpPr>
          <p:spPr bwMode="auto">
            <a:xfrm>
              <a:off x="8170" y="1256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3" name="Oval 83"/>
            <p:cNvSpPr>
              <a:spLocks noChangeArrowheads="1"/>
            </p:cNvSpPr>
            <p:nvPr/>
          </p:nvSpPr>
          <p:spPr bwMode="auto">
            <a:xfrm>
              <a:off x="8275" y="1226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4" name="Oval 84"/>
            <p:cNvSpPr>
              <a:spLocks noChangeArrowheads="1"/>
            </p:cNvSpPr>
            <p:nvPr/>
          </p:nvSpPr>
          <p:spPr bwMode="auto">
            <a:xfrm>
              <a:off x="8605" y="1226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5" name="Oval 85"/>
            <p:cNvSpPr>
              <a:spLocks noChangeArrowheads="1"/>
            </p:cNvSpPr>
            <p:nvPr/>
          </p:nvSpPr>
          <p:spPr bwMode="auto">
            <a:xfrm>
              <a:off x="7885" y="12474"/>
              <a:ext cx="143" cy="15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6" name="Oval 86"/>
            <p:cNvSpPr>
              <a:spLocks noChangeArrowheads="1"/>
            </p:cNvSpPr>
            <p:nvPr/>
          </p:nvSpPr>
          <p:spPr bwMode="auto">
            <a:xfrm>
              <a:off x="8785" y="12459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7" name="Oval 87"/>
            <p:cNvSpPr>
              <a:spLocks noChangeArrowheads="1"/>
            </p:cNvSpPr>
            <p:nvPr/>
          </p:nvSpPr>
          <p:spPr bwMode="auto">
            <a:xfrm>
              <a:off x="7375" y="1289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8" name="Oval 88"/>
            <p:cNvSpPr>
              <a:spLocks noChangeArrowheads="1"/>
            </p:cNvSpPr>
            <p:nvPr/>
          </p:nvSpPr>
          <p:spPr bwMode="auto">
            <a:xfrm>
              <a:off x="7705" y="12894"/>
              <a:ext cx="143" cy="1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49" name="Text Box 89"/>
            <p:cNvSpPr txBox="1">
              <a:spLocks noChangeArrowheads="1"/>
            </p:cNvSpPr>
            <p:nvPr/>
          </p:nvSpPr>
          <p:spPr bwMode="auto">
            <a:xfrm>
              <a:off x="10361" y="10195"/>
              <a:ext cx="1474" cy="9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Services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Training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0" name="Text Box 90"/>
            <p:cNvSpPr txBox="1">
              <a:spLocks noChangeArrowheads="1"/>
            </p:cNvSpPr>
            <p:nvPr/>
          </p:nvSpPr>
          <p:spPr bwMode="auto">
            <a:xfrm>
              <a:off x="10078" y="11252"/>
              <a:ext cx="3005" cy="6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Complementary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 products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2" name="Line 92"/>
            <p:cNvSpPr>
              <a:spLocks noChangeShapeType="1"/>
            </p:cNvSpPr>
            <p:nvPr/>
          </p:nvSpPr>
          <p:spPr bwMode="auto">
            <a:xfrm>
              <a:off x="3265" y="8654"/>
              <a:ext cx="0" cy="50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53" name="Oval 93"/>
            <p:cNvSpPr>
              <a:spLocks noChangeArrowheads="1"/>
            </p:cNvSpPr>
            <p:nvPr/>
          </p:nvSpPr>
          <p:spPr bwMode="auto">
            <a:xfrm>
              <a:off x="5620" y="12174"/>
              <a:ext cx="143" cy="150"/>
            </a:xfrm>
            <a:prstGeom prst="ellipse">
              <a:avLst/>
            </a:prstGeom>
            <a:solidFill>
              <a:srgbClr val="333333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" name="Group 94"/>
            <p:cNvGrpSpPr>
              <a:grpSpLocks/>
            </p:cNvGrpSpPr>
            <p:nvPr/>
          </p:nvGrpSpPr>
          <p:grpSpPr bwMode="auto">
            <a:xfrm>
              <a:off x="3444" y="13825"/>
              <a:ext cx="2561" cy="1134"/>
              <a:chOff x="3464" y="7741"/>
              <a:chExt cx="2561" cy="1134"/>
            </a:xfrm>
          </p:grpSpPr>
          <p:sp>
            <p:nvSpPr>
              <p:cNvPr id="15455" name="Text Box 95"/>
              <p:cNvSpPr txBox="1">
                <a:spLocks noChangeArrowheads="1"/>
              </p:cNvSpPr>
              <p:nvPr/>
            </p:nvSpPr>
            <p:spPr bwMode="auto">
              <a:xfrm>
                <a:off x="3691" y="7746"/>
                <a:ext cx="2334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cs typeface="Arial" pitchFamily="34" charset="0"/>
                  </a:rPr>
                  <a:t>User-developer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56" name="Text Box 96"/>
              <p:cNvSpPr txBox="1">
                <a:spLocks noChangeArrowheads="1"/>
              </p:cNvSpPr>
              <p:nvPr/>
            </p:nvSpPr>
            <p:spPr bwMode="auto">
              <a:xfrm>
                <a:off x="3775" y="8091"/>
                <a:ext cx="207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cs typeface="Arial" pitchFamily="34" charset="0"/>
                  </a:rPr>
                  <a:t>Developer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57" name="Text Box 97"/>
              <p:cNvSpPr txBox="1">
                <a:spLocks noChangeArrowheads="1"/>
              </p:cNvSpPr>
              <p:nvPr/>
            </p:nvSpPr>
            <p:spPr bwMode="auto">
              <a:xfrm>
                <a:off x="3775" y="8432"/>
                <a:ext cx="207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cs typeface="Arial" pitchFamily="34" charset="0"/>
                  </a:rPr>
                  <a:t>User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98"/>
              <p:cNvGrpSpPr>
                <a:grpSpLocks/>
              </p:cNvGrpSpPr>
              <p:nvPr/>
            </p:nvGrpSpPr>
            <p:grpSpPr bwMode="auto">
              <a:xfrm>
                <a:off x="3464" y="7741"/>
                <a:ext cx="2495" cy="1134"/>
                <a:chOff x="3449" y="7741"/>
                <a:chExt cx="2495" cy="1134"/>
              </a:xfrm>
            </p:grpSpPr>
            <p:sp>
              <p:nvSpPr>
                <p:cNvPr id="15459" name="Oval 99"/>
                <p:cNvSpPr>
                  <a:spLocks noChangeArrowheads="1"/>
                </p:cNvSpPr>
                <p:nvPr/>
              </p:nvSpPr>
              <p:spPr bwMode="auto">
                <a:xfrm>
                  <a:off x="3540" y="7888"/>
                  <a:ext cx="143" cy="150"/>
                </a:xfrm>
                <a:prstGeom prst="ellipse">
                  <a:avLst/>
                </a:prstGeom>
                <a:solidFill>
                  <a:srgbClr val="C0C0C0"/>
                </a:solidFill>
                <a:ln w="9525" algn="ctr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460" name="Oval 100"/>
                <p:cNvSpPr>
                  <a:spLocks noChangeArrowheads="1"/>
                </p:cNvSpPr>
                <p:nvPr/>
              </p:nvSpPr>
              <p:spPr bwMode="auto">
                <a:xfrm>
                  <a:off x="3540" y="8195"/>
                  <a:ext cx="143" cy="150"/>
                </a:xfrm>
                <a:prstGeom prst="ellipse">
                  <a:avLst/>
                </a:prstGeom>
                <a:solidFill>
                  <a:srgbClr val="333333"/>
                </a:solidFill>
                <a:ln w="9525" algn="ctr">
                  <a:solidFill>
                    <a:srgbClr val="333333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461" name="Oval 101"/>
                <p:cNvSpPr>
                  <a:spLocks noChangeArrowheads="1"/>
                </p:cNvSpPr>
                <p:nvPr/>
              </p:nvSpPr>
              <p:spPr bwMode="auto">
                <a:xfrm>
                  <a:off x="3540" y="8499"/>
                  <a:ext cx="143" cy="150"/>
                </a:xfrm>
                <a:prstGeom prst="ellips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46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449" y="7741"/>
                  <a:ext cx="2495" cy="1134"/>
                </a:xfrm>
                <a:prstGeom prst="rect">
                  <a:avLst/>
                </a:prstGeom>
                <a:noFill/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19" name="Line 92"/>
          <p:cNvSpPr>
            <a:spLocks noChangeShapeType="1"/>
          </p:cNvSpPr>
          <p:nvPr/>
        </p:nvSpPr>
        <p:spPr bwMode="auto">
          <a:xfrm>
            <a:off x="3491574" y="2132856"/>
            <a:ext cx="0" cy="319000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Line 92"/>
          <p:cNvSpPr>
            <a:spLocks noChangeShapeType="1"/>
          </p:cNvSpPr>
          <p:nvPr/>
        </p:nvSpPr>
        <p:spPr bwMode="auto">
          <a:xfrm>
            <a:off x="4715710" y="2132856"/>
            <a:ext cx="0" cy="319000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>
            <a:off x="5939846" y="2132856"/>
            <a:ext cx="0" cy="319000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Text Box 89"/>
          <p:cNvSpPr txBox="1">
            <a:spLocks noChangeArrowheads="1"/>
          </p:cNvSpPr>
          <p:nvPr/>
        </p:nvSpPr>
        <p:spPr bwMode="auto">
          <a:xfrm>
            <a:off x="6731934" y="4557375"/>
            <a:ext cx="1794882" cy="599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Services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Consultancy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716016" y="584765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Margetts L, “Wealth generation from open source software”, MBA Dissertation, Alliance Manchester Business School, 2011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8032" y="283295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Lifecycle of Open Source Projects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612576" y="1412776"/>
            <a:ext cx="10801200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4" name="Picture 93" descr="page-views-2.png"/>
          <p:cNvPicPr>
            <a:picLocks noChangeAspect="1"/>
          </p:cNvPicPr>
          <p:nvPr/>
        </p:nvPicPr>
        <p:blipFill>
          <a:blip r:embed="rId3" cstate="print"/>
          <a:srcRect l="1871" t="1843" r="1871" b="1843"/>
          <a:stretch>
            <a:fillRect/>
          </a:stretch>
        </p:blipFill>
        <p:spPr>
          <a:xfrm>
            <a:off x="2267744" y="3311440"/>
            <a:ext cx="2952328" cy="2997880"/>
          </a:xfrm>
          <a:prstGeom prst="rect">
            <a:avLst/>
          </a:prstGeom>
        </p:spPr>
      </p:pic>
      <p:pic>
        <p:nvPicPr>
          <p:cNvPr id="95" name="Picture 94" descr="page-views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1872208" cy="4212468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2267744" y="206084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% Page Views by City</a:t>
            </a:r>
          </a:p>
          <a:p>
            <a:pPr algn="ctr"/>
            <a:endParaRPr lang="en-GB" dirty="0">
              <a:solidFill>
                <a:schemeClr val="accent1"/>
              </a:solidFill>
            </a:endParaRPr>
          </a:p>
          <a:p>
            <a:pPr algn="ctr"/>
            <a:r>
              <a:rPr lang="en-GB" dirty="0" smtClean="0">
                <a:solidFill>
                  <a:schemeClr val="accent1"/>
                </a:solidFill>
              </a:rPr>
              <a:t>142,000 views</a:t>
            </a:r>
          </a:p>
          <a:p>
            <a:pPr algn="ctr"/>
            <a:r>
              <a:rPr lang="en-GB" dirty="0" smtClean="0">
                <a:solidFill>
                  <a:schemeClr val="accent1"/>
                </a:solidFill>
              </a:rPr>
              <a:t>http://parafem.org.uk</a:t>
            </a:r>
          </a:p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1508" name="Picture 4" descr="http://ukacm.org/wp-content/uploads/2016/02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643" y="2074122"/>
            <a:ext cx="2122022" cy="647397"/>
          </a:xfrm>
          <a:prstGeom prst="rect">
            <a:avLst/>
          </a:prstGeom>
          <a:noFill/>
        </p:spPr>
      </p:pic>
      <p:pic>
        <p:nvPicPr>
          <p:cNvPr id="21510" name="Picture 6" descr="Image result for henry royce institute"/>
          <p:cNvPicPr>
            <a:picLocks noChangeAspect="1" noChangeArrowheads="1"/>
          </p:cNvPicPr>
          <p:nvPr/>
        </p:nvPicPr>
        <p:blipFill>
          <a:blip r:embed="rId6" cstate="print"/>
          <a:srcRect b="59493"/>
          <a:stretch>
            <a:fillRect/>
          </a:stretch>
        </p:blipFill>
        <p:spPr bwMode="auto">
          <a:xfrm>
            <a:off x="5508104" y="2795911"/>
            <a:ext cx="3201665" cy="633089"/>
          </a:xfrm>
          <a:prstGeom prst="rect">
            <a:avLst/>
          </a:prstGeom>
          <a:noFill/>
        </p:spPr>
      </p:pic>
      <p:pic>
        <p:nvPicPr>
          <p:cNvPr id="21514" name="Picture 10" descr="Image result for ccf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429000"/>
            <a:ext cx="2213687" cy="864096"/>
          </a:xfrm>
          <a:prstGeom prst="rect">
            <a:avLst/>
          </a:prstGeom>
          <a:noFill/>
        </p:spPr>
      </p:pic>
      <p:pic>
        <p:nvPicPr>
          <p:cNvPr id="21520" name="Picture 16" descr="Image result for general electr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9689" y="2074122"/>
            <a:ext cx="648072" cy="648072"/>
          </a:xfrm>
          <a:prstGeom prst="rect">
            <a:avLst/>
          </a:prstGeom>
          <a:noFill/>
        </p:spPr>
      </p:pic>
      <p:pic>
        <p:nvPicPr>
          <p:cNvPr id="21522" name="Picture 18" descr="Image result for rolls royce logo"/>
          <p:cNvPicPr>
            <a:picLocks noChangeAspect="1" noChangeArrowheads="1"/>
          </p:cNvPicPr>
          <p:nvPr/>
        </p:nvPicPr>
        <p:blipFill>
          <a:blip r:embed="rId9" cstate="print"/>
          <a:srcRect t="19276" b="20409"/>
          <a:stretch>
            <a:fillRect/>
          </a:stretch>
        </p:blipFill>
        <p:spPr bwMode="auto">
          <a:xfrm>
            <a:off x="5652120" y="4293096"/>
            <a:ext cx="2148940" cy="648072"/>
          </a:xfrm>
          <a:prstGeom prst="rect">
            <a:avLst/>
          </a:prstGeom>
          <a:noFill/>
        </p:spPr>
      </p:pic>
      <p:pic>
        <p:nvPicPr>
          <p:cNvPr id="21524" name="Picture 20" descr="Image result for university of sheffield insigne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5434" y="5043631"/>
            <a:ext cx="1656184" cy="689625"/>
          </a:xfrm>
          <a:prstGeom prst="rect">
            <a:avLst/>
          </a:prstGeom>
          <a:noFill/>
        </p:spPr>
      </p:pic>
      <p:sp>
        <p:nvSpPr>
          <p:cNvPr id="21526" name="AutoShape 22" descr="Image result for university of sheffield insig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8" name="AutoShape 24" descr="Image result for university of sheffield insig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30" name="Picture 26" descr="Image result for university of sheffield insigne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1560" y="4949477"/>
            <a:ext cx="1370920" cy="639763"/>
          </a:xfrm>
          <a:prstGeom prst="rect">
            <a:avLst/>
          </a:prstGeom>
          <a:noFill/>
        </p:spPr>
      </p:pic>
      <p:pic>
        <p:nvPicPr>
          <p:cNvPr id="21532" name="Picture 28" descr="Image result for university of edinburg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3501008"/>
            <a:ext cx="1008112" cy="1015050"/>
          </a:xfrm>
          <a:prstGeom prst="rect">
            <a:avLst/>
          </a:prstGeom>
          <a:noFill/>
        </p:spPr>
      </p:pic>
      <p:pic>
        <p:nvPicPr>
          <p:cNvPr id="21534" name="Picture 30" descr="Image result for university of oxfor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064" y="5805264"/>
            <a:ext cx="1584176" cy="486391"/>
          </a:xfrm>
          <a:prstGeom prst="rect">
            <a:avLst/>
          </a:prstGeom>
          <a:noFill/>
        </p:spPr>
      </p:pic>
      <p:sp>
        <p:nvSpPr>
          <p:cNvPr id="21536" name="AutoShape 32" descr="Image result for university of brist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8" name="AutoShape 34" descr="Image result for university of brist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0" name="Picture 36" descr="Image result for university of bristo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5733256"/>
            <a:ext cx="1993722" cy="57606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88032" y="283295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Community Co-development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612576" y="1412776"/>
            <a:ext cx="10801200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4716016" y="50851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Margetts L, “Wealth generation from open source software”, MBA Dissertation, Alliance Manchester Business School, 2011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8434" name="Picture 2" descr="Image result for wind farm"/>
          <p:cNvPicPr>
            <a:picLocks noChangeAspect="1" noChangeArrowheads="1"/>
          </p:cNvPicPr>
          <p:nvPr/>
        </p:nvPicPr>
        <p:blipFill>
          <a:blip r:embed="rId3" cstate="print"/>
          <a:srcRect b="26003"/>
          <a:stretch>
            <a:fillRect/>
          </a:stretch>
        </p:blipFill>
        <p:spPr bwMode="auto">
          <a:xfrm>
            <a:off x="467544" y="1988840"/>
            <a:ext cx="3888432" cy="2158033"/>
          </a:xfrm>
          <a:prstGeom prst="rect">
            <a:avLst/>
          </a:prstGeom>
          <a:noFill/>
        </p:spPr>
      </p:pic>
      <p:pic>
        <p:nvPicPr>
          <p:cNvPr id="18436" name="Picture 4" descr="Image result for stinging nettles"/>
          <p:cNvPicPr>
            <a:picLocks noChangeAspect="1" noChangeArrowheads="1"/>
          </p:cNvPicPr>
          <p:nvPr/>
        </p:nvPicPr>
        <p:blipFill>
          <a:blip r:embed="rId4" cstate="print"/>
          <a:srcRect t="4062" r="709" b="27563"/>
          <a:stretch>
            <a:fillRect/>
          </a:stretch>
        </p:blipFill>
        <p:spPr bwMode="auto">
          <a:xfrm>
            <a:off x="4716016" y="1984489"/>
            <a:ext cx="3860827" cy="2164591"/>
          </a:xfrm>
          <a:prstGeom prst="rect">
            <a:avLst/>
          </a:prstGeom>
          <a:noFill/>
        </p:spPr>
      </p:pic>
      <p:pic>
        <p:nvPicPr>
          <p:cNvPr id="18438" name="Picture 6" descr="Image result for nuclear grap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344"/>
            <a:ext cx="3839999" cy="2160000"/>
          </a:xfrm>
          <a:prstGeom prst="rect">
            <a:avLst/>
          </a:prstGeom>
          <a:noFill/>
        </p:spPr>
      </p:pic>
      <p:pic>
        <p:nvPicPr>
          <p:cNvPr id="18440" name="Picture 8" descr="Related image"/>
          <p:cNvPicPr>
            <a:picLocks noChangeAspect="1" noChangeArrowheads="1"/>
          </p:cNvPicPr>
          <p:nvPr/>
        </p:nvPicPr>
        <p:blipFill>
          <a:blip r:embed="rId6" cstate="print"/>
          <a:srcRect t="19193" r="554" b="6398"/>
          <a:stretch>
            <a:fillRect/>
          </a:stretch>
        </p:blipFill>
        <p:spPr bwMode="auto">
          <a:xfrm>
            <a:off x="4716016" y="4365344"/>
            <a:ext cx="3849121" cy="2160000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539552" y="381052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Energy – Fluid Structure Interaction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99992" y="378904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Recyclable Aerospace Composites – UELs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7544" y="615601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Graphite – Monte Carlo Simulation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88024" y="616530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Materials – Image-based Modelling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32" y="283295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Science Driven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11560" y="2492683"/>
            <a:ext cx="7920880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2708707"/>
            <a:ext cx="74168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accent1"/>
                </a:solidFill>
              </a:rPr>
              <a:t>ParaFEM</a:t>
            </a:r>
            <a:r>
              <a:rPr lang="en-GB" sz="2800" b="1" dirty="0" smtClean="0">
                <a:solidFill>
                  <a:schemeClr val="accent1"/>
                </a:solidFill>
              </a:rPr>
              <a:t> Open Source Library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284771"/>
            <a:ext cx="158417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Solvers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3284771"/>
            <a:ext cx="252028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Maths libraries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3284771"/>
            <a:ext cx="144016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MPI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284771"/>
            <a:ext cx="144016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OpenMP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860835"/>
            <a:ext cx="187220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GPUs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3860835"/>
            <a:ext cx="187220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Xeon Phi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3860835"/>
            <a:ext cx="1728192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ARM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3860835"/>
            <a:ext cx="158417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Cloud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1052523"/>
            <a:ext cx="187220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Random field generator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6" y="1052523"/>
            <a:ext cx="187220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OpenFOAM</a:t>
            </a:r>
            <a:r>
              <a:rPr lang="en-GB" sz="2400" dirty="0" smtClean="0"/>
              <a:t> FSI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32040" y="1052523"/>
            <a:ext cx="172819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ParaView</a:t>
            </a:r>
            <a:r>
              <a:rPr lang="en-GB" sz="2400" dirty="0" smtClean="0"/>
              <a:t> </a:t>
            </a:r>
            <a:r>
              <a:rPr lang="en-GB" sz="2400" dirty="0" err="1" smtClean="0"/>
              <a:t>Viz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1052523"/>
            <a:ext cx="158417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Cellular Automata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27784" y="5104773"/>
            <a:ext cx="187220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ABAQUS</a:t>
            </a:r>
          </a:p>
          <a:p>
            <a:pPr algn="ctr"/>
            <a:r>
              <a:rPr lang="en-GB" sz="2400" dirty="0" smtClean="0"/>
              <a:t>UMAT/UEL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6016" y="5104773"/>
            <a:ext cx="187220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ENSIGHT</a:t>
            </a:r>
          </a:p>
          <a:p>
            <a:pPr algn="ctr"/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71600" y="5104773"/>
            <a:ext cx="144016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804248" y="5104773"/>
            <a:ext cx="144016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</p:txBody>
      </p:sp>
      <p:sp>
        <p:nvSpPr>
          <p:cNvPr id="30" name="Up-Down Arrow 29"/>
          <p:cNvSpPr/>
          <p:nvPr/>
        </p:nvSpPr>
        <p:spPr>
          <a:xfrm>
            <a:off x="1547664" y="4508907"/>
            <a:ext cx="288032" cy="576064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Up-Down Arrow 30"/>
          <p:cNvSpPr/>
          <p:nvPr/>
        </p:nvSpPr>
        <p:spPr>
          <a:xfrm>
            <a:off x="3419872" y="4508907"/>
            <a:ext cx="288032" cy="576064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Up-Down Arrow 31"/>
          <p:cNvSpPr/>
          <p:nvPr/>
        </p:nvSpPr>
        <p:spPr>
          <a:xfrm>
            <a:off x="5508104" y="4508907"/>
            <a:ext cx="288032" cy="576064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Up-Down Arrow 32"/>
          <p:cNvSpPr/>
          <p:nvPr/>
        </p:nvSpPr>
        <p:spPr>
          <a:xfrm>
            <a:off x="7380312" y="4508907"/>
            <a:ext cx="288032" cy="576064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02" name="Picture 2" descr="http://www.mcs.anl.gov/MACS/wp-content/themes/theme-macs/images/sn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6033"/>
            <a:ext cx="1728192" cy="662474"/>
          </a:xfrm>
          <a:prstGeom prst="rect">
            <a:avLst/>
          </a:prstGeom>
          <a:noFill/>
        </p:spPr>
      </p:pic>
      <p:pic>
        <p:nvPicPr>
          <p:cNvPr id="51204" name="Picture 4" descr="http://www.inc.com/uploaded_files/inlineimage/385x0/Logo_Mines_CSM_27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824360" cy="830784"/>
          </a:xfrm>
          <a:prstGeom prst="rect">
            <a:avLst/>
          </a:prstGeom>
          <a:noFill/>
        </p:spPr>
      </p:pic>
      <p:pic>
        <p:nvPicPr>
          <p:cNvPr id="51206" name="Picture 6" descr="http://international.unizg.hr/_themes313/unizg/unizg/logo-lijev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8427"/>
            <a:ext cx="1584176" cy="686286"/>
          </a:xfrm>
          <a:prstGeom prst="rect">
            <a:avLst/>
          </a:prstGeom>
          <a:noFill/>
        </p:spPr>
      </p:pic>
      <p:pic>
        <p:nvPicPr>
          <p:cNvPr id="51208" name="Picture 8" descr="http://www.bristol.ac.uk/media-library/sites/public-relations/images/logos/full-colour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443"/>
            <a:ext cx="1767009" cy="510558"/>
          </a:xfrm>
          <a:prstGeom prst="rect">
            <a:avLst/>
          </a:prstGeom>
          <a:noFill/>
        </p:spPr>
      </p:pic>
      <p:pic>
        <p:nvPicPr>
          <p:cNvPr id="51210" name="Picture 10" descr="http://www.mecastyle.com/image/images/calcul-de-structure-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6113098"/>
            <a:ext cx="2592288" cy="556262"/>
          </a:xfrm>
          <a:prstGeom prst="rect">
            <a:avLst/>
          </a:prstGeom>
          <a:noFill/>
        </p:spPr>
      </p:pic>
      <p:pic>
        <p:nvPicPr>
          <p:cNvPr id="51212" name="Picture 12" descr="http://daac.hpc.mil/images/EnSightLogoWtex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992563"/>
            <a:ext cx="1512168" cy="624591"/>
          </a:xfrm>
          <a:prstGeom prst="rect">
            <a:avLst/>
          </a:prstGeom>
          <a:noFill/>
        </p:spPr>
      </p:pic>
      <p:sp>
        <p:nvSpPr>
          <p:cNvPr id="39" name="Up-Down Arrow 38"/>
          <p:cNvSpPr/>
          <p:nvPr/>
        </p:nvSpPr>
        <p:spPr>
          <a:xfrm>
            <a:off x="1547664" y="2060848"/>
            <a:ext cx="288032" cy="576064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Up-Down Arrow 39"/>
          <p:cNvSpPr/>
          <p:nvPr/>
        </p:nvSpPr>
        <p:spPr>
          <a:xfrm>
            <a:off x="3419872" y="2060848"/>
            <a:ext cx="288032" cy="576064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Up-Down Arrow 40"/>
          <p:cNvSpPr/>
          <p:nvPr/>
        </p:nvSpPr>
        <p:spPr>
          <a:xfrm>
            <a:off x="5508104" y="2060848"/>
            <a:ext cx="288032" cy="576064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Up-Down Arrow 41"/>
          <p:cNvSpPr/>
          <p:nvPr/>
        </p:nvSpPr>
        <p:spPr>
          <a:xfrm>
            <a:off x="7380312" y="2060848"/>
            <a:ext cx="288032" cy="576064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sultati immagini per unity laptop">
            <a:extLst>
              <a:ext uri="{FF2B5EF4-FFF2-40B4-BE49-F238E27FC236}">
                <a16:creationId xmlns:a16="http://schemas.microsoft.com/office/drawing/2014/main" xmlns="" id="{7D3C8018-6262-4F25-8A48-F7946CC1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2336682" cy="28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isultati immagini per samsung galaxy s6">
            <a:extLst>
              <a:ext uri="{FF2B5EF4-FFF2-40B4-BE49-F238E27FC236}">
                <a16:creationId xmlns:a16="http://schemas.microsoft.com/office/drawing/2014/main" xmlns="" id="{BDDC533F-85BC-425B-8B34-086D9ACC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066" y="1340768"/>
            <a:ext cx="11311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xmlns="" id="{DE72EEE6-31AF-4D3D-A1A9-67FD3E284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972" y="1124744"/>
            <a:ext cx="2792524" cy="2635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40568" y="0"/>
            <a:ext cx="1036915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8032" y="260648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Virtual Reality for Visualisation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14" name="Immagine 10">
            <a:extLst>
              <a:ext uri="{FF2B5EF4-FFF2-40B4-BE49-F238E27FC236}">
                <a16:creationId xmlns:a16="http://schemas.microsoft.com/office/drawing/2014/main" xmlns="" id="{ED2644D1-6DD0-4627-92CE-25EFFCE2DE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b="4014"/>
          <a:stretch>
            <a:fillRect/>
          </a:stretch>
        </p:blipFill>
        <p:spPr>
          <a:xfrm>
            <a:off x="534545" y="4005064"/>
            <a:ext cx="4397495" cy="2444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7544" y="342900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(a)  Simulation                   (b) Post-processing        (c) Android app        (d) Viewer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184576" y="4005064"/>
            <a:ext cx="385192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3-4 Undergraduate and MSc project students per year investigating use of commodity </a:t>
            </a:r>
            <a:r>
              <a:rPr lang="en-GB" sz="2000" dirty="0" err="1" smtClean="0"/>
              <a:t>VR</a:t>
            </a:r>
            <a:endParaRPr lang="en-GB" sz="2000" dirty="0" smtClean="0"/>
          </a:p>
          <a:p>
            <a:endParaRPr lang="en-GB" sz="900" dirty="0" smtClean="0"/>
          </a:p>
          <a:p>
            <a:r>
              <a:rPr lang="en-GB" sz="1400" dirty="0" err="1" smtClean="0"/>
              <a:t>Seu</a:t>
            </a:r>
            <a:r>
              <a:rPr lang="en-GB" sz="1400" dirty="0" smtClean="0"/>
              <a:t>, Hewitt &amp; Margetts (2018), “Use of gaming and affordable </a:t>
            </a:r>
            <a:r>
              <a:rPr lang="en-GB" sz="1400" dirty="0" err="1" smtClean="0"/>
              <a:t>VR</a:t>
            </a:r>
            <a:r>
              <a:rPr lang="en-GB" sz="1400" dirty="0" smtClean="0"/>
              <a:t> technology for the visualisation of complex flow fields”, 6th European Conference on Computational Mechanics (</a:t>
            </a:r>
            <a:r>
              <a:rPr lang="en-GB" sz="1400" dirty="0" err="1" smtClean="0"/>
              <a:t>ECCM</a:t>
            </a:r>
            <a:r>
              <a:rPr lang="en-GB" sz="1400" dirty="0" smtClean="0"/>
              <a:t> 6), 7th European Conference on Computational Fluid Dynamics (</a:t>
            </a:r>
            <a:r>
              <a:rPr lang="en-GB" sz="1400" dirty="0" err="1" smtClean="0"/>
              <a:t>ECFD</a:t>
            </a:r>
            <a:r>
              <a:rPr lang="en-GB" sz="1400" dirty="0" smtClean="0"/>
              <a:t> 7), Glasgow, UK</a:t>
            </a:r>
          </a:p>
          <a:p>
            <a:endParaRPr lang="en-GB" sz="2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15533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sultati immagini per unity laptop">
            <a:extLst>
              <a:ext uri="{FF2B5EF4-FFF2-40B4-BE49-F238E27FC236}">
                <a16:creationId xmlns:a16="http://schemas.microsoft.com/office/drawing/2014/main" xmlns="" id="{7D3C8018-6262-4F25-8A48-F7946CC1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842"/>
            <a:ext cx="2336682" cy="28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isultati immagini per samsung galaxy s6">
            <a:extLst>
              <a:ext uri="{FF2B5EF4-FFF2-40B4-BE49-F238E27FC236}">
                <a16:creationId xmlns:a16="http://schemas.microsoft.com/office/drawing/2014/main" xmlns="" id="{BDDC533F-85BC-425B-8B34-086D9ACC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066" y="1526882"/>
            <a:ext cx="11311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xmlns="" id="{DE72EEE6-31AF-4D3D-A1A9-67FD3E284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972" y="1310858"/>
            <a:ext cx="2792524" cy="2635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40568" y="0"/>
            <a:ext cx="1036915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8032" y="260648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Virtual Reality for Inspection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3615114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(a)  Measurement             (b) Post-processing        (c) Android app        (d) Viewer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4335194"/>
            <a:ext cx="29523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 smtClean="0"/>
          </a:p>
          <a:p>
            <a:r>
              <a:rPr lang="en-GB" sz="1400" dirty="0" smtClean="0"/>
              <a:t>Omer, Hewitt, Margetts, </a:t>
            </a:r>
            <a:r>
              <a:rPr lang="en-GB" sz="1400" dirty="0" err="1" smtClean="0"/>
              <a:t>Hadi</a:t>
            </a:r>
            <a:r>
              <a:rPr lang="en-GB" sz="1400" dirty="0" smtClean="0"/>
              <a:t> </a:t>
            </a:r>
            <a:r>
              <a:rPr lang="en-GB" sz="1400" dirty="0" err="1" smtClean="0"/>
              <a:t>Mosleh</a:t>
            </a:r>
            <a:r>
              <a:rPr lang="en-GB" sz="1400" dirty="0" smtClean="0"/>
              <a:t> and </a:t>
            </a:r>
            <a:r>
              <a:rPr lang="en-GB" sz="1400" dirty="0" err="1" smtClean="0"/>
              <a:t>Parwaiz</a:t>
            </a:r>
            <a:r>
              <a:rPr lang="en-GB" sz="1400" dirty="0" smtClean="0"/>
              <a:t> (2018), “Performance evaluation of bridges using virtual reality”, 6th European Conference on Computational Mechanics (</a:t>
            </a:r>
            <a:r>
              <a:rPr lang="en-GB" sz="1400" dirty="0" err="1" smtClean="0"/>
              <a:t>ECCM</a:t>
            </a:r>
            <a:r>
              <a:rPr lang="en-GB" sz="1400" dirty="0" smtClean="0"/>
              <a:t> 6), 7th European Conference on Computational Fluid Dynamics (</a:t>
            </a:r>
            <a:r>
              <a:rPr lang="en-GB" sz="1400" dirty="0" err="1" smtClean="0"/>
              <a:t>ECFD</a:t>
            </a:r>
            <a:r>
              <a:rPr lang="en-GB" sz="1400" dirty="0" smtClean="0"/>
              <a:t> 7), Glasgow, UK</a:t>
            </a:r>
          </a:p>
          <a:p>
            <a:endParaRPr lang="en-GB" sz="2000" dirty="0"/>
          </a:p>
        </p:txBody>
      </p:sp>
      <p:grpSp>
        <p:nvGrpSpPr>
          <p:cNvPr id="446" name="Group 446"/>
          <p:cNvGrpSpPr>
            <a:grpSpLocks/>
          </p:cNvGrpSpPr>
          <p:nvPr/>
        </p:nvGrpSpPr>
        <p:grpSpPr bwMode="auto">
          <a:xfrm>
            <a:off x="323528" y="4263186"/>
            <a:ext cx="5675348" cy="2259822"/>
            <a:chOff x="0" y="0"/>
            <a:chExt cx="56757" cy="22598"/>
          </a:xfrm>
        </p:grpSpPr>
        <p:grpSp>
          <p:nvGrpSpPr>
            <p:cNvPr id="447" name="Group 447"/>
            <p:cNvGrpSpPr>
              <a:grpSpLocks/>
            </p:cNvGrpSpPr>
            <p:nvPr/>
          </p:nvGrpSpPr>
          <p:grpSpPr bwMode="auto">
            <a:xfrm>
              <a:off x="0" y="11464"/>
              <a:ext cx="56755" cy="11134"/>
              <a:chOff x="0" y="0"/>
              <a:chExt cx="56755" cy="11134"/>
            </a:xfrm>
          </p:grpSpPr>
          <p:pic>
            <p:nvPicPr>
              <p:cNvPr id="448" name="Picture 44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243" y="136"/>
                <a:ext cx="19094" cy="10998"/>
              </a:xfrm>
              <a:prstGeom prst="rect">
                <a:avLst/>
              </a:prstGeom>
              <a:noFill/>
            </p:spPr>
          </p:pic>
          <p:pic>
            <p:nvPicPr>
              <p:cNvPr id="449" name="Picture 44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136"/>
                <a:ext cx="18002" cy="10985"/>
              </a:xfrm>
              <a:prstGeom prst="rect">
                <a:avLst/>
              </a:prstGeom>
              <a:noFill/>
            </p:spPr>
          </p:pic>
          <p:pic>
            <p:nvPicPr>
              <p:cNvPr id="450" name="Picture 45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305" y="0"/>
                <a:ext cx="17450" cy="11118"/>
              </a:xfrm>
              <a:prstGeom prst="rect">
                <a:avLst/>
              </a:prstGeom>
              <a:noFill/>
            </p:spPr>
          </p:pic>
        </p:grpSp>
        <p:grpSp>
          <p:nvGrpSpPr>
            <p:cNvPr id="451" name="Group 451"/>
            <p:cNvGrpSpPr>
              <a:grpSpLocks/>
            </p:cNvGrpSpPr>
            <p:nvPr/>
          </p:nvGrpSpPr>
          <p:grpSpPr bwMode="auto">
            <a:xfrm>
              <a:off x="0" y="0"/>
              <a:ext cx="56757" cy="10579"/>
              <a:chOff x="-2183" y="0"/>
              <a:chExt cx="56757" cy="10579"/>
            </a:xfrm>
          </p:grpSpPr>
          <p:pic>
            <p:nvPicPr>
              <p:cNvPr id="452" name="Picture 45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118" y="0"/>
                <a:ext cx="17456" cy="10579"/>
              </a:xfrm>
              <a:prstGeom prst="rect">
                <a:avLst/>
              </a:prstGeom>
              <a:noFill/>
            </p:spPr>
          </p:pic>
          <p:pic>
            <p:nvPicPr>
              <p:cNvPr id="453" name="Picture 45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17059" y="0"/>
                <a:ext cx="19101" cy="10579"/>
              </a:xfrm>
              <a:prstGeom prst="rect">
                <a:avLst/>
              </a:prstGeom>
              <a:noFill/>
            </p:spPr>
          </p:pic>
          <p:sp>
            <p:nvSpPr>
              <p:cNvPr id="454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-2183" y="0"/>
                <a:ext cx="18145" cy="10579"/>
              </a:xfrm>
              <a:prstGeom prst="rect">
                <a:avLst/>
              </a:pr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95" name="Picture 195"/>
          <p:cNvPicPr>
            <a:picLocks noChangeAspect="1" noChangeArrowheads="1"/>
          </p:cNvPicPr>
          <p:nvPr/>
        </p:nvPicPr>
        <p:blipFill>
          <a:blip r:embed="rId12" cstate="print"/>
          <a:srcRect t="7895" r="20383" b="28948"/>
          <a:stretch>
            <a:fillRect/>
          </a:stretch>
        </p:blipFill>
        <p:spPr bwMode="auto">
          <a:xfrm>
            <a:off x="395536" y="1742906"/>
            <a:ext cx="158417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40568" y="-315416"/>
            <a:ext cx="10369152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8032" y="44624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Image Recognition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b="809"/>
          <a:stretch>
            <a:fillRect/>
          </a:stretch>
        </p:blipFill>
        <p:spPr bwMode="auto">
          <a:xfrm>
            <a:off x="296525" y="1196752"/>
            <a:ext cx="8348613" cy="441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l="7465" b="5190"/>
          <a:stretch>
            <a:fillRect/>
          </a:stretch>
        </p:blipFill>
        <p:spPr bwMode="auto">
          <a:xfrm>
            <a:off x="539552" y="3474005"/>
            <a:ext cx="2789521" cy="1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2" name="Rectangle 21"/>
          <p:cNvSpPr/>
          <p:nvPr/>
        </p:nvSpPr>
        <p:spPr>
          <a:xfrm>
            <a:off x="-684584" y="6021288"/>
            <a:ext cx="10441160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6237312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 smtClean="0">
                <a:solidFill>
                  <a:schemeClr val="bg1"/>
                </a:solidFill>
              </a:rPr>
              <a:t>Syed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Abidi</a:t>
            </a:r>
            <a:r>
              <a:rPr lang="en-GB" sz="2200" dirty="0" smtClean="0">
                <a:solidFill>
                  <a:schemeClr val="bg1"/>
                </a:solidFill>
              </a:rPr>
              <a:t>, “Cognitive Computing in Drones”, BSc Final Year Project, 2017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843</Words>
  <Application>Microsoft Office PowerPoint</Application>
  <PresentationFormat>On-screen Show (4:3)</PresentationFormat>
  <Paragraphs>146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Margetts</dc:creator>
  <cp:lastModifiedBy>Lee Margetts</cp:lastModifiedBy>
  <cp:revision>93</cp:revision>
  <dcterms:created xsi:type="dcterms:W3CDTF">2017-10-18T11:48:44Z</dcterms:created>
  <dcterms:modified xsi:type="dcterms:W3CDTF">2018-09-05T09:30:23Z</dcterms:modified>
</cp:coreProperties>
</file>